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1"/>
    </p:embeddedFont>
    <p:embeddedFont>
      <p:font typeface="Montserrat Light" charset="1" panose="000004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52137" y="24854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320701"/>
            <a:ext cx="9445526" cy="263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Evaluación Parcial N°1 – Ingeniería de Soluciones con IA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706391"/>
            <a:ext cx="393218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Organizacional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7" y="5337572"/>
            <a:ext cx="4376886" cy="49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Taller Mecánico ReparaYA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16996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810672"/>
            <a:ext cx="437688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Vicente Sánchez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363420"/>
            <a:ext cx="437688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Felipe Cáceres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0401" y="4706391"/>
            <a:ext cx="437688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Información Académica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0401" y="5790010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Fecha:</a:t>
            </a: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24 de septiembre de 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0401" y="6952357"/>
            <a:ext cx="437688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Profesor:</a:t>
            </a: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Giocrisrai Bonillo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70401" y="7661076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Asignatura:</a:t>
            </a: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Ingeniería de Soluciones con 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725" y="-8572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902298"/>
            <a:chOff x="0" y="0"/>
            <a:chExt cx="24384000" cy="386973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869690"/>
            </a:xfrm>
            <a:custGeom>
              <a:avLst/>
              <a:gdLst/>
              <a:ahLst/>
              <a:cxnLst/>
              <a:rect r="r" b="b" t="t" l="l"/>
              <a:pathLst>
                <a:path h="386969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69690"/>
                  </a:lnTo>
                  <a:lnTo>
                    <a:pt x="0" y="3869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8" r="0" b="-4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6072" y="3643907"/>
            <a:ext cx="11190089" cy="73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Técnica de la Solución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1310" y="4722465"/>
            <a:ext cx="16385381" cy="3818632"/>
            <a:chOff x="0" y="0"/>
            <a:chExt cx="21847175" cy="5091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1834475" cy="5078857"/>
            </a:xfrm>
            <a:custGeom>
              <a:avLst/>
              <a:gdLst/>
              <a:ahLst/>
              <a:cxnLst/>
              <a:rect r="r" b="b" t="t" l="l"/>
              <a:pathLst>
                <a:path h="5078857" w="21834475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1819236" y="0"/>
                  </a:lnTo>
                  <a:cubicBezTo>
                    <a:pt x="21827618" y="0"/>
                    <a:pt x="21834475" y="6858"/>
                    <a:pt x="21834475" y="15240"/>
                  </a:cubicBezTo>
                  <a:lnTo>
                    <a:pt x="21834475" y="5063617"/>
                  </a:lnTo>
                  <a:cubicBezTo>
                    <a:pt x="21834475" y="5071999"/>
                    <a:pt x="21827618" y="5078857"/>
                    <a:pt x="21819236" y="5078857"/>
                  </a:cubicBezTo>
                  <a:lnTo>
                    <a:pt x="15240" y="5078857"/>
                  </a:lnTo>
                  <a:cubicBezTo>
                    <a:pt x="6858" y="5078857"/>
                    <a:pt x="0" y="5071999"/>
                    <a:pt x="0" y="5063617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47175" cy="5091557"/>
            </a:xfrm>
            <a:custGeom>
              <a:avLst/>
              <a:gdLst/>
              <a:ahLst/>
              <a:cxnLst/>
              <a:rect r="r" b="b" t="t" l="l"/>
              <a:pathLst>
                <a:path h="5091557" w="21847175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21825586" y="0"/>
                  </a:lnTo>
                  <a:lnTo>
                    <a:pt x="21825586" y="6350"/>
                  </a:lnTo>
                  <a:lnTo>
                    <a:pt x="21825586" y="0"/>
                  </a:lnTo>
                  <a:cubicBezTo>
                    <a:pt x="21837523" y="0"/>
                    <a:pt x="21847175" y="9652"/>
                    <a:pt x="21847175" y="21590"/>
                  </a:cubicBezTo>
                  <a:lnTo>
                    <a:pt x="21840825" y="21590"/>
                  </a:lnTo>
                  <a:lnTo>
                    <a:pt x="21847175" y="21590"/>
                  </a:lnTo>
                  <a:lnTo>
                    <a:pt x="21847175" y="5069967"/>
                  </a:lnTo>
                  <a:lnTo>
                    <a:pt x="21840825" y="5069967"/>
                  </a:lnTo>
                  <a:lnTo>
                    <a:pt x="21847175" y="5069967"/>
                  </a:lnTo>
                  <a:cubicBezTo>
                    <a:pt x="21847175" y="5081905"/>
                    <a:pt x="21837523" y="5091557"/>
                    <a:pt x="21825586" y="5091557"/>
                  </a:cubicBezTo>
                  <a:lnTo>
                    <a:pt x="21825586" y="5085207"/>
                  </a:lnTo>
                  <a:lnTo>
                    <a:pt x="21825586" y="5091557"/>
                  </a:lnTo>
                  <a:lnTo>
                    <a:pt x="21590" y="5091557"/>
                  </a:lnTo>
                  <a:lnTo>
                    <a:pt x="21590" y="5085207"/>
                  </a:lnTo>
                  <a:lnTo>
                    <a:pt x="21590" y="5091557"/>
                  </a:lnTo>
                  <a:cubicBezTo>
                    <a:pt x="9652" y="5091557"/>
                    <a:pt x="0" y="5081905"/>
                    <a:pt x="0" y="5069967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069967"/>
                  </a:lnTo>
                  <a:lnTo>
                    <a:pt x="6350" y="5069967"/>
                  </a:lnTo>
                  <a:lnTo>
                    <a:pt x="12700" y="5069967"/>
                  </a:lnTo>
                  <a:cubicBezTo>
                    <a:pt x="12700" y="5074920"/>
                    <a:pt x="16637" y="5078857"/>
                    <a:pt x="21590" y="5078857"/>
                  </a:cubicBezTo>
                  <a:lnTo>
                    <a:pt x="21825586" y="5078857"/>
                  </a:lnTo>
                  <a:cubicBezTo>
                    <a:pt x="21830539" y="5078857"/>
                    <a:pt x="21834475" y="5074920"/>
                    <a:pt x="21834475" y="5069967"/>
                  </a:cubicBezTo>
                  <a:lnTo>
                    <a:pt x="21834475" y="21590"/>
                  </a:lnTo>
                  <a:cubicBezTo>
                    <a:pt x="21834475" y="16637"/>
                    <a:pt x="21830539" y="12700"/>
                    <a:pt x="21825586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5598" y="4736752"/>
            <a:ext cx="8178404" cy="1709291"/>
            <a:chOff x="0" y="0"/>
            <a:chExt cx="10904538" cy="2279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04474" cy="2279015"/>
            </a:xfrm>
            <a:custGeom>
              <a:avLst/>
              <a:gdLst/>
              <a:ahLst/>
              <a:cxnLst/>
              <a:rect r="r" b="b" t="t" l="l"/>
              <a:pathLst>
                <a:path h="2279015" w="10904474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889234" y="0"/>
                  </a:lnTo>
                  <a:cubicBezTo>
                    <a:pt x="10897615" y="0"/>
                    <a:pt x="10904474" y="6858"/>
                    <a:pt x="10904474" y="15240"/>
                  </a:cubicBezTo>
                  <a:lnTo>
                    <a:pt x="10904474" y="2263775"/>
                  </a:lnTo>
                  <a:cubicBezTo>
                    <a:pt x="10904474" y="2272157"/>
                    <a:pt x="10897615" y="2279015"/>
                    <a:pt x="10889234" y="2279015"/>
                  </a:cubicBezTo>
                  <a:lnTo>
                    <a:pt x="15240" y="2279015"/>
                  </a:lnTo>
                  <a:cubicBezTo>
                    <a:pt x="6858" y="2279015"/>
                    <a:pt x="0" y="2272157"/>
                    <a:pt x="0" y="2263775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7769" y="4949875"/>
            <a:ext cx="2902298" cy="38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Intuitivo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7769" y="5385197"/>
            <a:ext cx="771406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Interfaz web responsive con chat inteligente para interacción natural con clientes y empleados del taller.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44000" y="4736752"/>
            <a:ext cx="8178404" cy="1709291"/>
            <a:chOff x="0" y="0"/>
            <a:chExt cx="10904538" cy="22790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04601" cy="2279015"/>
            </a:xfrm>
            <a:custGeom>
              <a:avLst/>
              <a:gdLst/>
              <a:ahLst/>
              <a:cxnLst/>
              <a:rect r="r" b="b" t="t" l="l"/>
              <a:pathLst>
                <a:path h="2279015" w="10904601">
                  <a:moveTo>
                    <a:pt x="0" y="0"/>
                  </a:moveTo>
                  <a:lnTo>
                    <a:pt x="10904601" y="0"/>
                  </a:lnTo>
                  <a:lnTo>
                    <a:pt x="10904601" y="2279015"/>
                  </a:lnTo>
                  <a:lnTo>
                    <a:pt x="0" y="2279015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144000" y="4736752"/>
            <a:ext cx="28575" cy="1709291"/>
            <a:chOff x="0" y="0"/>
            <a:chExt cx="38100" cy="2279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00" cy="2279015"/>
            </a:xfrm>
            <a:custGeom>
              <a:avLst/>
              <a:gdLst/>
              <a:ahLst/>
              <a:cxnLst/>
              <a:rect r="r" b="b" t="t" l="l"/>
              <a:pathLst>
                <a:path h="2279015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2263775"/>
                  </a:lnTo>
                  <a:cubicBezTo>
                    <a:pt x="38100" y="2272157"/>
                    <a:pt x="31242" y="2279015"/>
                    <a:pt x="22860" y="2279015"/>
                  </a:cubicBezTo>
                  <a:lnTo>
                    <a:pt x="15240" y="2279015"/>
                  </a:lnTo>
                  <a:cubicBezTo>
                    <a:pt x="6858" y="2279015"/>
                    <a:pt x="0" y="2272157"/>
                    <a:pt x="0" y="2263775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376172" y="4949875"/>
            <a:ext cx="2902297" cy="38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Robusto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6172" y="5385197"/>
            <a:ext cx="771406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API REST segura que gestiona autenticación, procesamiento de consultas y coordinación entre componentes del sistema.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65598" y="6446044"/>
            <a:ext cx="8178404" cy="2080766"/>
            <a:chOff x="0" y="0"/>
            <a:chExt cx="10904538" cy="27743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04601" cy="2774315"/>
            </a:xfrm>
            <a:custGeom>
              <a:avLst/>
              <a:gdLst/>
              <a:ahLst/>
              <a:cxnLst/>
              <a:rect r="r" b="b" t="t" l="l"/>
              <a:pathLst>
                <a:path h="2774315" w="10904601">
                  <a:moveTo>
                    <a:pt x="0" y="0"/>
                  </a:moveTo>
                  <a:lnTo>
                    <a:pt x="10904601" y="0"/>
                  </a:lnTo>
                  <a:lnTo>
                    <a:pt x="10904601" y="2774315"/>
                  </a:lnTo>
                  <a:lnTo>
                    <a:pt x="0" y="2774315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65598" y="6446044"/>
            <a:ext cx="8178404" cy="28575"/>
            <a:chOff x="0" y="0"/>
            <a:chExt cx="10904538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04601" cy="38100"/>
            </a:xfrm>
            <a:custGeom>
              <a:avLst/>
              <a:gdLst/>
              <a:ahLst/>
              <a:cxnLst/>
              <a:rect r="r" b="b" t="t" l="l"/>
              <a:pathLst>
                <a:path h="38100" w="1090460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889361" y="0"/>
                  </a:lnTo>
                  <a:cubicBezTo>
                    <a:pt x="10897743" y="0"/>
                    <a:pt x="10904601" y="6858"/>
                    <a:pt x="10904601" y="15240"/>
                  </a:cubicBezTo>
                  <a:lnTo>
                    <a:pt x="10904601" y="22860"/>
                  </a:lnTo>
                  <a:cubicBezTo>
                    <a:pt x="10904601" y="31242"/>
                    <a:pt x="10897743" y="38100"/>
                    <a:pt x="10889361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97769" y="6659166"/>
            <a:ext cx="2902298" cy="38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Motor LLM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7769" y="7094487"/>
            <a:ext cx="771406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Modelo de lenguaje especializado en el dominio automotriz, optimizado para generar respuestas precisas y contextualmente apropiadas.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44000" y="6446044"/>
            <a:ext cx="8178404" cy="2080766"/>
            <a:chOff x="0" y="0"/>
            <a:chExt cx="10904538" cy="27743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04601" cy="2774315"/>
            </a:xfrm>
            <a:custGeom>
              <a:avLst/>
              <a:gdLst/>
              <a:ahLst/>
              <a:cxnLst/>
              <a:rect r="r" b="b" t="t" l="l"/>
              <a:pathLst>
                <a:path h="2774315" w="10904601">
                  <a:moveTo>
                    <a:pt x="0" y="0"/>
                  </a:moveTo>
                  <a:lnTo>
                    <a:pt x="10904601" y="0"/>
                  </a:lnTo>
                  <a:lnTo>
                    <a:pt x="10904601" y="2774315"/>
                  </a:lnTo>
                  <a:lnTo>
                    <a:pt x="0" y="2774315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144000" y="6446044"/>
            <a:ext cx="28575" cy="2080766"/>
            <a:chOff x="0" y="0"/>
            <a:chExt cx="38100" cy="27743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100" cy="2774315"/>
            </a:xfrm>
            <a:custGeom>
              <a:avLst/>
              <a:gdLst/>
              <a:ahLst/>
              <a:cxnLst/>
              <a:rect r="r" b="b" t="t" l="l"/>
              <a:pathLst>
                <a:path h="2774315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2759075"/>
                  </a:lnTo>
                  <a:cubicBezTo>
                    <a:pt x="38100" y="2767457"/>
                    <a:pt x="31242" y="2774315"/>
                    <a:pt x="22860" y="2774315"/>
                  </a:cubicBezTo>
                  <a:lnTo>
                    <a:pt x="15240" y="2774315"/>
                  </a:lnTo>
                  <a:cubicBezTo>
                    <a:pt x="6858" y="2774315"/>
                    <a:pt x="0" y="2767457"/>
                    <a:pt x="0" y="2759075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144000" y="6446044"/>
            <a:ext cx="8178404" cy="28575"/>
            <a:chOff x="0" y="0"/>
            <a:chExt cx="10904538" cy="38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04601" cy="38100"/>
            </a:xfrm>
            <a:custGeom>
              <a:avLst/>
              <a:gdLst/>
              <a:ahLst/>
              <a:cxnLst/>
              <a:rect r="r" b="b" t="t" l="l"/>
              <a:pathLst>
                <a:path h="38100" w="10904601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0889361" y="0"/>
                  </a:lnTo>
                  <a:cubicBezTo>
                    <a:pt x="10897743" y="0"/>
                    <a:pt x="10904601" y="6858"/>
                    <a:pt x="10904601" y="15240"/>
                  </a:cubicBezTo>
                  <a:lnTo>
                    <a:pt x="10904601" y="22860"/>
                  </a:lnTo>
                  <a:cubicBezTo>
                    <a:pt x="10904601" y="31242"/>
                    <a:pt x="10897743" y="38100"/>
                    <a:pt x="10889361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2E2F30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376172" y="6659166"/>
            <a:ext cx="2902297" cy="38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Vectorial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76172" y="7094487"/>
            <a:ext cx="771406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Sistema de almacenamiento y recuperación semántica que indexa conocimientos técnicos para búsquedas inteligentes y rápidas.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6072" y="8711803"/>
            <a:ext cx="1637585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La arquitectura garantiza escalabilidad, seguridad y rendimiento óptimo, con capacidad de crecimiento futuro y integración con sistemas existentes del taller.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366939"/>
            <a:chOff x="0" y="0"/>
            <a:chExt cx="24384000" cy="448925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489196"/>
            </a:xfrm>
            <a:custGeom>
              <a:avLst/>
              <a:gdLst/>
              <a:ahLst/>
              <a:cxnLst/>
              <a:rect r="r" b="b" t="t" l="l"/>
              <a:pathLst>
                <a:path h="448919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89196"/>
                  </a:lnTo>
                  <a:lnTo>
                    <a:pt x="0" y="4489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" t="0" r="-68" b="-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175224"/>
            <a:ext cx="11138446" cy="87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Instrucciones de la Evaluación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363766"/>
            <a:ext cx="269230" cy="42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2238" y="5869038"/>
            <a:ext cx="5254973" cy="38100"/>
            <a:chOff x="0" y="0"/>
            <a:chExt cx="700663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6590" cy="50800"/>
            </a:xfrm>
            <a:custGeom>
              <a:avLst/>
              <a:gdLst/>
              <a:ahLst/>
              <a:cxnLst/>
              <a:rect r="r" b="b" t="t" l="l"/>
              <a:pathLst>
                <a:path h="50800" w="7006590">
                  <a:moveTo>
                    <a:pt x="0" y="0"/>
                  </a:moveTo>
                  <a:lnTo>
                    <a:pt x="7006590" y="0"/>
                  </a:lnTo>
                  <a:lnTo>
                    <a:pt x="70065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6060727"/>
            <a:ext cx="3392389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Técnico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566744"/>
            <a:ext cx="5254973" cy="2681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Implementar una solución integral combinando modelos de lenguaje grandes (LLM) con sistemas de recuperación aumentada (RAG) para resolver problemáticas reales del sector empresarial.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16440" y="5363766"/>
            <a:ext cx="43987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16440" y="5869038"/>
            <a:ext cx="5254973" cy="38100"/>
            <a:chOff x="0" y="0"/>
            <a:chExt cx="7006630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06590" cy="50800"/>
            </a:xfrm>
            <a:custGeom>
              <a:avLst/>
              <a:gdLst/>
              <a:ahLst/>
              <a:cxnLst/>
              <a:rect r="r" b="b" t="t" l="l"/>
              <a:pathLst>
                <a:path h="50800" w="7006590">
                  <a:moveTo>
                    <a:pt x="0" y="0"/>
                  </a:moveTo>
                  <a:lnTo>
                    <a:pt x="7006590" y="0"/>
                  </a:lnTo>
                  <a:lnTo>
                    <a:pt x="70065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516440" y="6060727"/>
            <a:ext cx="3735586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Organizacional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6440" y="6566744"/>
            <a:ext cx="5254973" cy="225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Presentar un caso de estudio basado en una organización real, identificando problemas específicos y oportunidades de mejora mediante inteligencia artificial.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0641" y="5363766"/>
            <a:ext cx="51300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40641" y="5869038"/>
            <a:ext cx="5254973" cy="38100"/>
            <a:chOff x="0" y="0"/>
            <a:chExt cx="7006630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06590" cy="50800"/>
            </a:xfrm>
            <a:custGeom>
              <a:avLst/>
              <a:gdLst/>
              <a:ahLst/>
              <a:cxnLst/>
              <a:rect r="r" b="b" t="t" l="l"/>
              <a:pathLst>
                <a:path h="50800" w="7006590">
                  <a:moveTo>
                    <a:pt x="0" y="0"/>
                  </a:moveTo>
                  <a:lnTo>
                    <a:pt x="7006590" y="0"/>
                  </a:lnTo>
                  <a:lnTo>
                    <a:pt x="70065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040641" y="6060727"/>
            <a:ext cx="4253507" cy="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Entregables Completos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40641" y="6566744"/>
            <a:ext cx="525497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Proporcionar una propuesta técnica detallada, informe de implementación y repositorio de código funcional que demuestre la viabilidad de la solución.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27822"/>
            <a:chOff x="0" y="0"/>
            <a:chExt cx="24384000" cy="470376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03826"/>
            </a:xfrm>
            <a:custGeom>
              <a:avLst/>
              <a:gdLst/>
              <a:ahLst/>
              <a:cxnLst/>
              <a:rect r="r" b="b" t="t" l="l"/>
              <a:pathLst>
                <a:path h="47038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03826"/>
                  </a:lnTo>
                  <a:lnTo>
                    <a:pt x="0" y="4703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" t="0" r="-50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87772" y="4265711"/>
            <a:ext cx="11156751" cy="92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0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del Taller ReparaYA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3010" y="5604272"/>
            <a:ext cx="5258841" cy="3911352"/>
            <a:chOff x="0" y="0"/>
            <a:chExt cx="7011788" cy="52151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999097" cy="5202428"/>
            </a:xfrm>
            <a:custGeom>
              <a:avLst/>
              <a:gdLst/>
              <a:ahLst/>
              <a:cxnLst/>
              <a:rect r="r" b="b" t="t" l="l"/>
              <a:pathLst>
                <a:path h="5202428" w="6999097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983857" y="0"/>
                  </a:lnTo>
                  <a:cubicBezTo>
                    <a:pt x="6992238" y="0"/>
                    <a:pt x="6999097" y="6858"/>
                    <a:pt x="6999097" y="15240"/>
                  </a:cubicBezTo>
                  <a:lnTo>
                    <a:pt x="6999097" y="5187188"/>
                  </a:lnTo>
                  <a:cubicBezTo>
                    <a:pt x="6999097" y="5195570"/>
                    <a:pt x="6992238" y="5202428"/>
                    <a:pt x="6983857" y="5202428"/>
                  </a:cubicBezTo>
                  <a:lnTo>
                    <a:pt x="15240" y="5202428"/>
                  </a:lnTo>
                  <a:cubicBezTo>
                    <a:pt x="6858" y="5202428"/>
                    <a:pt x="0" y="5195570"/>
                    <a:pt x="0" y="518718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11797" cy="5215128"/>
            </a:xfrm>
            <a:custGeom>
              <a:avLst/>
              <a:gdLst/>
              <a:ahLst/>
              <a:cxnLst/>
              <a:rect r="r" b="b" t="t" l="l"/>
              <a:pathLst>
                <a:path h="5215128" w="7011797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990207" y="0"/>
                  </a:lnTo>
                  <a:lnTo>
                    <a:pt x="6990207" y="6350"/>
                  </a:lnTo>
                  <a:lnTo>
                    <a:pt x="6990207" y="0"/>
                  </a:lnTo>
                  <a:cubicBezTo>
                    <a:pt x="7002145" y="0"/>
                    <a:pt x="7011797" y="9652"/>
                    <a:pt x="7011797" y="21590"/>
                  </a:cubicBezTo>
                  <a:lnTo>
                    <a:pt x="7005447" y="21590"/>
                  </a:lnTo>
                  <a:lnTo>
                    <a:pt x="7011797" y="21590"/>
                  </a:lnTo>
                  <a:lnTo>
                    <a:pt x="7011797" y="5193538"/>
                  </a:lnTo>
                  <a:lnTo>
                    <a:pt x="7005447" y="5193538"/>
                  </a:lnTo>
                  <a:lnTo>
                    <a:pt x="7011797" y="5193538"/>
                  </a:lnTo>
                  <a:cubicBezTo>
                    <a:pt x="7011797" y="5205476"/>
                    <a:pt x="7002145" y="5215128"/>
                    <a:pt x="6990207" y="5215128"/>
                  </a:cubicBezTo>
                  <a:lnTo>
                    <a:pt x="6990207" y="5208778"/>
                  </a:lnTo>
                  <a:lnTo>
                    <a:pt x="6990207" y="5215128"/>
                  </a:lnTo>
                  <a:lnTo>
                    <a:pt x="21590" y="5215128"/>
                  </a:lnTo>
                  <a:lnTo>
                    <a:pt x="21590" y="5208778"/>
                  </a:lnTo>
                  <a:lnTo>
                    <a:pt x="21590" y="5215128"/>
                  </a:lnTo>
                  <a:cubicBezTo>
                    <a:pt x="9652" y="5215128"/>
                    <a:pt x="0" y="5205476"/>
                    <a:pt x="0" y="519353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193538"/>
                  </a:lnTo>
                  <a:lnTo>
                    <a:pt x="6350" y="5193538"/>
                  </a:lnTo>
                  <a:lnTo>
                    <a:pt x="12700" y="5193538"/>
                  </a:lnTo>
                  <a:cubicBezTo>
                    <a:pt x="12700" y="5198491"/>
                    <a:pt x="16637" y="5202428"/>
                    <a:pt x="21590" y="5202428"/>
                  </a:cubicBezTo>
                  <a:lnTo>
                    <a:pt x="6990207" y="5202428"/>
                  </a:lnTo>
                  <a:cubicBezTo>
                    <a:pt x="6995160" y="5202428"/>
                    <a:pt x="6999097" y="5198491"/>
                    <a:pt x="6999097" y="5193538"/>
                  </a:cubicBezTo>
                  <a:lnTo>
                    <a:pt x="6999097" y="21590"/>
                  </a:lnTo>
                  <a:cubicBezTo>
                    <a:pt x="6999097" y="16637"/>
                    <a:pt x="6995160" y="12700"/>
                    <a:pt x="699020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9475" y="5881687"/>
            <a:ext cx="4177010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Ubicación Estratégica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475" y="6406009"/>
            <a:ext cx="4665910" cy="236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Taller mecánico establecido en Santiago, con más de 8 años de experiencia ofreciendo servicios automotrices especializados en la región metropolitana.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14505" y="5604272"/>
            <a:ext cx="5258841" cy="3911352"/>
            <a:chOff x="0" y="0"/>
            <a:chExt cx="7011788" cy="52151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999097" cy="5202428"/>
            </a:xfrm>
            <a:custGeom>
              <a:avLst/>
              <a:gdLst/>
              <a:ahLst/>
              <a:cxnLst/>
              <a:rect r="r" b="b" t="t" l="l"/>
              <a:pathLst>
                <a:path h="5202428" w="6999097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983857" y="0"/>
                  </a:lnTo>
                  <a:cubicBezTo>
                    <a:pt x="6992238" y="0"/>
                    <a:pt x="6999097" y="6858"/>
                    <a:pt x="6999097" y="15240"/>
                  </a:cubicBezTo>
                  <a:lnTo>
                    <a:pt x="6999097" y="5187188"/>
                  </a:lnTo>
                  <a:cubicBezTo>
                    <a:pt x="6999097" y="5195570"/>
                    <a:pt x="6992238" y="5202428"/>
                    <a:pt x="6983857" y="5202428"/>
                  </a:cubicBezTo>
                  <a:lnTo>
                    <a:pt x="15240" y="5202428"/>
                  </a:lnTo>
                  <a:cubicBezTo>
                    <a:pt x="6858" y="5202428"/>
                    <a:pt x="0" y="5195570"/>
                    <a:pt x="0" y="518718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11797" cy="5215128"/>
            </a:xfrm>
            <a:custGeom>
              <a:avLst/>
              <a:gdLst/>
              <a:ahLst/>
              <a:cxnLst/>
              <a:rect r="r" b="b" t="t" l="l"/>
              <a:pathLst>
                <a:path h="5215128" w="7011797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990207" y="0"/>
                  </a:lnTo>
                  <a:lnTo>
                    <a:pt x="6990207" y="6350"/>
                  </a:lnTo>
                  <a:lnTo>
                    <a:pt x="6990207" y="0"/>
                  </a:lnTo>
                  <a:cubicBezTo>
                    <a:pt x="7002145" y="0"/>
                    <a:pt x="7011797" y="9652"/>
                    <a:pt x="7011797" y="21590"/>
                  </a:cubicBezTo>
                  <a:lnTo>
                    <a:pt x="7005447" y="21590"/>
                  </a:lnTo>
                  <a:lnTo>
                    <a:pt x="7011797" y="21590"/>
                  </a:lnTo>
                  <a:lnTo>
                    <a:pt x="7011797" y="5193538"/>
                  </a:lnTo>
                  <a:lnTo>
                    <a:pt x="7005447" y="5193538"/>
                  </a:lnTo>
                  <a:lnTo>
                    <a:pt x="7011797" y="5193538"/>
                  </a:lnTo>
                  <a:cubicBezTo>
                    <a:pt x="7011797" y="5205476"/>
                    <a:pt x="7002145" y="5215128"/>
                    <a:pt x="6990207" y="5215128"/>
                  </a:cubicBezTo>
                  <a:lnTo>
                    <a:pt x="6990207" y="5208778"/>
                  </a:lnTo>
                  <a:lnTo>
                    <a:pt x="6990207" y="5215128"/>
                  </a:lnTo>
                  <a:lnTo>
                    <a:pt x="21590" y="5215128"/>
                  </a:lnTo>
                  <a:lnTo>
                    <a:pt x="21590" y="5208778"/>
                  </a:lnTo>
                  <a:lnTo>
                    <a:pt x="21590" y="5215128"/>
                  </a:lnTo>
                  <a:cubicBezTo>
                    <a:pt x="9652" y="5215128"/>
                    <a:pt x="0" y="5205476"/>
                    <a:pt x="0" y="519353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193538"/>
                  </a:lnTo>
                  <a:lnTo>
                    <a:pt x="6350" y="5193538"/>
                  </a:lnTo>
                  <a:lnTo>
                    <a:pt x="12700" y="5193538"/>
                  </a:lnTo>
                  <a:cubicBezTo>
                    <a:pt x="12700" y="5198491"/>
                    <a:pt x="16637" y="5202428"/>
                    <a:pt x="21590" y="5202428"/>
                  </a:cubicBezTo>
                  <a:lnTo>
                    <a:pt x="6990207" y="5202428"/>
                  </a:lnTo>
                  <a:cubicBezTo>
                    <a:pt x="6995160" y="5202428"/>
                    <a:pt x="6999097" y="5198491"/>
                    <a:pt x="6999097" y="5193538"/>
                  </a:cubicBezTo>
                  <a:lnTo>
                    <a:pt x="6999097" y="21590"/>
                  </a:lnTo>
                  <a:cubicBezTo>
                    <a:pt x="6999097" y="16637"/>
                    <a:pt x="6995160" y="12700"/>
                    <a:pt x="699020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10970" y="5881687"/>
            <a:ext cx="3625304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Sector Empresarial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10970" y="6406009"/>
            <a:ext cx="4665910" cy="281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Microempresa del rubro de servicios automotrices con un equipo de 10 empleados especializados en mecánica general, electricidad y mantención preventiva.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46000" y="5604272"/>
            <a:ext cx="5258991" cy="3911352"/>
            <a:chOff x="0" y="0"/>
            <a:chExt cx="7011988" cy="52151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999224" cy="5202428"/>
            </a:xfrm>
            <a:custGeom>
              <a:avLst/>
              <a:gdLst/>
              <a:ahLst/>
              <a:cxnLst/>
              <a:rect r="r" b="b" t="t" l="l"/>
              <a:pathLst>
                <a:path h="5202428" w="6999224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983984" y="0"/>
                  </a:lnTo>
                  <a:cubicBezTo>
                    <a:pt x="6992365" y="0"/>
                    <a:pt x="6999224" y="6858"/>
                    <a:pt x="6999224" y="15240"/>
                  </a:cubicBezTo>
                  <a:lnTo>
                    <a:pt x="6999224" y="5187188"/>
                  </a:lnTo>
                  <a:cubicBezTo>
                    <a:pt x="6999224" y="5195570"/>
                    <a:pt x="6992365" y="5202428"/>
                    <a:pt x="6983984" y="5202428"/>
                  </a:cubicBezTo>
                  <a:lnTo>
                    <a:pt x="15240" y="5202428"/>
                  </a:lnTo>
                  <a:cubicBezTo>
                    <a:pt x="6858" y="5202428"/>
                    <a:pt x="0" y="5195570"/>
                    <a:pt x="0" y="518718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11924" cy="5215128"/>
            </a:xfrm>
            <a:custGeom>
              <a:avLst/>
              <a:gdLst/>
              <a:ahLst/>
              <a:cxnLst/>
              <a:rect r="r" b="b" t="t" l="l"/>
              <a:pathLst>
                <a:path h="5215128" w="7011924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990334" y="0"/>
                  </a:lnTo>
                  <a:lnTo>
                    <a:pt x="6990334" y="6350"/>
                  </a:lnTo>
                  <a:lnTo>
                    <a:pt x="6990334" y="0"/>
                  </a:lnTo>
                  <a:cubicBezTo>
                    <a:pt x="7002272" y="0"/>
                    <a:pt x="7011924" y="9652"/>
                    <a:pt x="7011924" y="21590"/>
                  </a:cubicBezTo>
                  <a:lnTo>
                    <a:pt x="7005574" y="21590"/>
                  </a:lnTo>
                  <a:lnTo>
                    <a:pt x="7011924" y="21590"/>
                  </a:lnTo>
                  <a:lnTo>
                    <a:pt x="7011924" y="5193538"/>
                  </a:lnTo>
                  <a:lnTo>
                    <a:pt x="7005574" y="5193538"/>
                  </a:lnTo>
                  <a:lnTo>
                    <a:pt x="7011924" y="5193538"/>
                  </a:lnTo>
                  <a:cubicBezTo>
                    <a:pt x="7011924" y="5205476"/>
                    <a:pt x="7002272" y="5215128"/>
                    <a:pt x="6990334" y="5215128"/>
                  </a:cubicBezTo>
                  <a:lnTo>
                    <a:pt x="6990334" y="5208778"/>
                  </a:lnTo>
                  <a:lnTo>
                    <a:pt x="6990334" y="5215128"/>
                  </a:lnTo>
                  <a:lnTo>
                    <a:pt x="21590" y="5215128"/>
                  </a:lnTo>
                  <a:lnTo>
                    <a:pt x="21590" y="5208778"/>
                  </a:lnTo>
                  <a:lnTo>
                    <a:pt x="21590" y="5215128"/>
                  </a:lnTo>
                  <a:cubicBezTo>
                    <a:pt x="9652" y="5215128"/>
                    <a:pt x="0" y="5205476"/>
                    <a:pt x="0" y="519353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193538"/>
                  </a:lnTo>
                  <a:lnTo>
                    <a:pt x="6350" y="5193538"/>
                  </a:lnTo>
                  <a:lnTo>
                    <a:pt x="12700" y="5193538"/>
                  </a:lnTo>
                  <a:cubicBezTo>
                    <a:pt x="12700" y="5198491"/>
                    <a:pt x="16637" y="5202428"/>
                    <a:pt x="21590" y="5202428"/>
                  </a:cubicBezTo>
                  <a:lnTo>
                    <a:pt x="6990334" y="5202428"/>
                  </a:lnTo>
                  <a:cubicBezTo>
                    <a:pt x="6995287" y="5202428"/>
                    <a:pt x="6999224" y="5198491"/>
                    <a:pt x="6999224" y="5193538"/>
                  </a:cubicBezTo>
                  <a:lnTo>
                    <a:pt x="6999224" y="21590"/>
                  </a:lnTo>
                  <a:cubicBezTo>
                    <a:pt x="6999224" y="16637"/>
                    <a:pt x="6995287" y="12700"/>
                    <a:pt x="6990334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342465" y="5881687"/>
            <a:ext cx="3658046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Cartera de Clientes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42465" y="6406009"/>
            <a:ext cx="4666060" cy="236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Atiende tanto a particulares con vehículos personales como a pequeñas flotas comerciales, manteniendo relaciones de confianza a largo plazo.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781050"/>
            <a:ext cx="9445526" cy="14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 Identificados en la Operación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35950" y="2543472"/>
            <a:ext cx="4637931" cy="3198316"/>
            <a:chOff x="0" y="0"/>
            <a:chExt cx="6183908" cy="4264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6145784" cy="4226306"/>
            </a:xfrm>
            <a:custGeom>
              <a:avLst/>
              <a:gdLst/>
              <a:ahLst/>
              <a:cxnLst/>
              <a:rect r="r" b="b" t="t" l="l"/>
              <a:pathLst>
                <a:path h="4226306" w="6145784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5962396" y="0"/>
                  </a:lnTo>
                  <a:cubicBezTo>
                    <a:pt x="6063615" y="0"/>
                    <a:pt x="6145784" y="81915"/>
                    <a:pt x="6145784" y="182880"/>
                  </a:cubicBezTo>
                  <a:lnTo>
                    <a:pt x="6145784" y="4043426"/>
                  </a:lnTo>
                  <a:cubicBezTo>
                    <a:pt x="6145784" y="4144391"/>
                    <a:pt x="6063742" y="4226306"/>
                    <a:pt x="5962396" y="4226306"/>
                  </a:cubicBezTo>
                  <a:lnTo>
                    <a:pt x="183388" y="4226306"/>
                  </a:lnTo>
                  <a:cubicBezTo>
                    <a:pt x="82169" y="4226306"/>
                    <a:pt x="0" y="4144391"/>
                    <a:pt x="0" y="4043426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3884" cy="4264406"/>
            </a:xfrm>
            <a:custGeom>
              <a:avLst/>
              <a:gdLst/>
              <a:ahLst/>
              <a:cxnLst/>
              <a:rect r="r" b="b" t="t" l="l"/>
              <a:pathLst>
                <a:path h="4264406" w="6183884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5981446" y="0"/>
                  </a:lnTo>
                  <a:lnTo>
                    <a:pt x="5981446" y="19050"/>
                  </a:lnTo>
                  <a:lnTo>
                    <a:pt x="5981446" y="0"/>
                  </a:lnTo>
                  <a:cubicBezTo>
                    <a:pt x="6093206" y="0"/>
                    <a:pt x="6183884" y="90297"/>
                    <a:pt x="6183884" y="201930"/>
                  </a:cubicBezTo>
                  <a:lnTo>
                    <a:pt x="6164834" y="201930"/>
                  </a:lnTo>
                  <a:lnTo>
                    <a:pt x="6183884" y="201930"/>
                  </a:lnTo>
                  <a:lnTo>
                    <a:pt x="6183884" y="4062476"/>
                  </a:lnTo>
                  <a:lnTo>
                    <a:pt x="6164834" y="4062476"/>
                  </a:lnTo>
                  <a:lnTo>
                    <a:pt x="6183884" y="4062476"/>
                  </a:lnTo>
                  <a:cubicBezTo>
                    <a:pt x="6183884" y="4173982"/>
                    <a:pt x="6093206" y="4264406"/>
                    <a:pt x="5981446" y="4264406"/>
                  </a:cubicBezTo>
                  <a:lnTo>
                    <a:pt x="5981446" y="4245356"/>
                  </a:lnTo>
                  <a:lnTo>
                    <a:pt x="5981446" y="4264406"/>
                  </a:lnTo>
                  <a:lnTo>
                    <a:pt x="202438" y="4264406"/>
                  </a:lnTo>
                  <a:lnTo>
                    <a:pt x="202438" y="4245356"/>
                  </a:lnTo>
                  <a:lnTo>
                    <a:pt x="202438" y="4264406"/>
                  </a:lnTo>
                  <a:cubicBezTo>
                    <a:pt x="90678" y="4264406"/>
                    <a:pt x="0" y="4174109"/>
                    <a:pt x="0" y="406247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62476"/>
                  </a:lnTo>
                  <a:lnTo>
                    <a:pt x="19050" y="4062476"/>
                  </a:lnTo>
                  <a:lnTo>
                    <a:pt x="38100" y="4062476"/>
                  </a:lnTo>
                  <a:cubicBezTo>
                    <a:pt x="38100" y="4152900"/>
                    <a:pt x="111633" y="4226306"/>
                    <a:pt x="202438" y="4226306"/>
                  </a:cubicBezTo>
                  <a:lnTo>
                    <a:pt x="5981446" y="4226306"/>
                  </a:lnTo>
                  <a:cubicBezTo>
                    <a:pt x="6072251" y="4226306"/>
                    <a:pt x="6145784" y="4152900"/>
                    <a:pt x="6145784" y="4062476"/>
                  </a:cubicBezTo>
                  <a:lnTo>
                    <a:pt x="6145784" y="201930"/>
                  </a:lnTo>
                  <a:cubicBezTo>
                    <a:pt x="6145784" y="111506"/>
                    <a:pt x="6072251" y="38100"/>
                    <a:pt x="5981446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21662" y="2557760"/>
            <a:ext cx="114300" cy="3169741"/>
            <a:chOff x="0" y="0"/>
            <a:chExt cx="152400" cy="42263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400" cy="4226306"/>
            </a:xfrm>
            <a:custGeom>
              <a:avLst/>
              <a:gdLst/>
              <a:ahLst/>
              <a:cxnLst/>
              <a:rect r="r" b="b" t="t" l="l"/>
              <a:pathLst>
                <a:path h="4226306" w="1524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7160" y="0"/>
                  </a:lnTo>
                  <a:cubicBezTo>
                    <a:pt x="145542" y="0"/>
                    <a:pt x="152400" y="6858"/>
                    <a:pt x="152400" y="15240"/>
                  </a:cubicBezTo>
                  <a:lnTo>
                    <a:pt x="152400" y="4211066"/>
                  </a:lnTo>
                  <a:cubicBezTo>
                    <a:pt x="152400" y="4219448"/>
                    <a:pt x="145542" y="4226306"/>
                    <a:pt x="137160" y="4226306"/>
                  </a:cubicBezTo>
                  <a:lnTo>
                    <a:pt x="15240" y="4226306"/>
                  </a:lnTo>
                  <a:cubicBezTo>
                    <a:pt x="6858" y="4226306"/>
                    <a:pt x="0" y="4219448"/>
                    <a:pt x="0" y="4211066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91351" y="2803624"/>
            <a:ext cx="4012852" cy="71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 Reservas Ineficiente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91351" y="3562648"/>
            <a:ext cx="4012852" cy="190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Las citas se coordinan mediante WhatsApp y llamadas telefónicas, generando confusión, duplicaciones y pérdida de información crítica para la programación.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672120" y="2543472"/>
            <a:ext cx="4637931" cy="3198316"/>
            <a:chOff x="0" y="0"/>
            <a:chExt cx="6183908" cy="42644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6145784" cy="4226306"/>
            </a:xfrm>
            <a:custGeom>
              <a:avLst/>
              <a:gdLst/>
              <a:ahLst/>
              <a:cxnLst/>
              <a:rect r="r" b="b" t="t" l="l"/>
              <a:pathLst>
                <a:path h="4226306" w="6145784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5962396" y="0"/>
                  </a:lnTo>
                  <a:cubicBezTo>
                    <a:pt x="6063615" y="0"/>
                    <a:pt x="6145784" y="81915"/>
                    <a:pt x="6145784" y="182880"/>
                  </a:cubicBezTo>
                  <a:lnTo>
                    <a:pt x="6145784" y="4043426"/>
                  </a:lnTo>
                  <a:cubicBezTo>
                    <a:pt x="6145784" y="4144391"/>
                    <a:pt x="6063742" y="4226306"/>
                    <a:pt x="5962396" y="4226306"/>
                  </a:cubicBezTo>
                  <a:lnTo>
                    <a:pt x="183388" y="4226306"/>
                  </a:lnTo>
                  <a:cubicBezTo>
                    <a:pt x="82169" y="4226306"/>
                    <a:pt x="0" y="4144391"/>
                    <a:pt x="0" y="4043426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3884" cy="4264406"/>
            </a:xfrm>
            <a:custGeom>
              <a:avLst/>
              <a:gdLst/>
              <a:ahLst/>
              <a:cxnLst/>
              <a:rect r="r" b="b" t="t" l="l"/>
              <a:pathLst>
                <a:path h="4264406" w="6183884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5981446" y="0"/>
                  </a:lnTo>
                  <a:lnTo>
                    <a:pt x="5981446" y="19050"/>
                  </a:lnTo>
                  <a:lnTo>
                    <a:pt x="5981446" y="0"/>
                  </a:lnTo>
                  <a:cubicBezTo>
                    <a:pt x="6093206" y="0"/>
                    <a:pt x="6183884" y="90297"/>
                    <a:pt x="6183884" y="201930"/>
                  </a:cubicBezTo>
                  <a:lnTo>
                    <a:pt x="6164834" y="201930"/>
                  </a:lnTo>
                  <a:lnTo>
                    <a:pt x="6183884" y="201930"/>
                  </a:lnTo>
                  <a:lnTo>
                    <a:pt x="6183884" y="4062476"/>
                  </a:lnTo>
                  <a:lnTo>
                    <a:pt x="6164834" y="4062476"/>
                  </a:lnTo>
                  <a:lnTo>
                    <a:pt x="6183884" y="4062476"/>
                  </a:lnTo>
                  <a:cubicBezTo>
                    <a:pt x="6183884" y="4173982"/>
                    <a:pt x="6093206" y="4264406"/>
                    <a:pt x="5981446" y="4264406"/>
                  </a:cubicBezTo>
                  <a:lnTo>
                    <a:pt x="5981446" y="4245356"/>
                  </a:lnTo>
                  <a:lnTo>
                    <a:pt x="5981446" y="4264406"/>
                  </a:lnTo>
                  <a:lnTo>
                    <a:pt x="202438" y="4264406"/>
                  </a:lnTo>
                  <a:lnTo>
                    <a:pt x="202438" y="4245356"/>
                  </a:lnTo>
                  <a:lnTo>
                    <a:pt x="202438" y="4264406"/>
                  </a:lnTo>
                  <a:cubicBezTo>
                    <a:pt x="90678" y="4264406"/>
                    <a:pt x="0" y="4174109"/>
                    <a:pt x="0" y="406247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62476"/>
                  </a:lnTo>
                  <a:lnTo>
                    <a:pt x="19050" y="4062476"/>
                  </a:lnTo>
                  <a:lnTo>
                    <a:pt x="38100" y="4062476"/>
                  </a:lnTo>
                  <a:cubicBezTo>
                    <a:pt x="38100" y="4152900"/>
                    <a:pt x="111633" y="4226306"/>
                    <a:pt x="202438" y="4226306"/>
                  </a:cubicBezTo>
                  <a:lnTo>
                    <a:pt x="5981446" y="4226306"/>
                  </a:lnTo>
                  <a:cubicBezTo>
                    <a:pt x="6072251" y="4226306"/>
                    <a:pt x="6145784" y="4152900"/>
                    <a:pt x="6145784" y="4062476"/>
                  </a:cubicBezTo>
                  <a:lnTo>
                    <a:pt x="6145784" y="201930"/>
                  </a:lnTo>
                  <a:cubicBezTo>
                    <a:pt x="6145784" y="111506"/>
                    <a:pt x="6072251" y="38100"/>
                    <a:pt x="5981446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657832" y="2557760"/>
            <a:ext cx="114300" cy="3169741"/>
            <a:chOff x="0" y="0"/>
            <a:chExt cx="152400" cy="42263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400" cy="4226306"/>
            </a:xfrm>
            <a:custGeom>
              <a:avLst/>
              <a:gdLst/>
              <a:ahLst/>
              <a:cxnLst/>
              <a:rect r="r" b="b" t="t" l="l"/>
              <a:pathLst>
                <a:path h="4226306" w="1524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7160" y="0"/>
                  </a:lnTo>
                  <a:cubicBezTo>
                    <a:pt x="145542" y="0"/>
                    <a:pt x="152400" y="6858"/>
                    <a:pt x="152400" y="15240"/>
                  </a:cubicBezTo>
                  <a:lnTo>
                    <a:pt x="152400" y="4211066"/>
                  </a:lnTo>
                  <a:cubicBezTo>
                    <a:pt x="152400" y="4219448"/>
                    <a:pt x="145542" y="4226306"/>
                    <a:pt x="137160" y="4226306"/>
                  </a:cubicBezTo>
                  <a:lnTo>
                    <a:pt x="15240" y="4226306"/>
                  </a:lnTo>
                  <a:cubicBezTo>
                    <a:pt x="6858" y="4226306"/>
                    <a:pt x="0" y="4219448"/>
                    <a:pt x="0" y="4211066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027521" y="2803624"/>
            <a:ext cx="4012853" cy="71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Ausencia de Historial Digital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27521" y="3562648"/>
            <a:ext cx="4012853" cy="190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No existe un sistema centralizado para almacenar el historial de servicios, diagnósticos anteriores o seguimiento de reparaciones de cada vehículo cliente.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35950" y="5940029"/>
            <a:ext cx="4637931" cy="3561160"/>
            <a:chOff x="0" y="0"/>
            <a:chExt cx="6183908" cy="47482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6145784" cy="4710049"/>
            </a:xfrm>
            <a:custGeom>
              <a:avLst/>
              <a:gdLst/>
              <a:ahLst/>
              <a:cxnLst/>
              <a:rect r="r" b="b" t="t" l="l"/>
              <a:pathLst>
                <a:path h="4710049" w="6145784">
                  <a:moveTo>
                    <a:pt x="0" y="182880"/>
                  </a:moveTo>
                  <a:cubicBezTo>
                    <a:pt x="0" y="81915"/>
                    <a:pt x="82042" y="0"/>
                    <a:pt x="183261" y="0"/>
                  </a:cubicBezTo>
                  <a:lnTo>
                    <a:pt x="5962523" y="0"/>
                  </a:lnTo>
                  <a:cubicBezTo>
                    <a:pt x="6063742" y="0"/>
                    <a:pt x="6145784" y="81915"/>
                    <a:pt x="6145784" y="182880"/>
                  </a:cubicBezTo>
                  <a:lnTo>
                    <a:pt x="6145784" y="4527169"/>
                  </a:lnTo>
                  <a:cubicBezTo>
                    <a:pt x="6145784" y="4628134"/>
                    <a:pt x="6063742" y="4710049"/>
                    <a:pt x="5962523" y="4710049"/>
                  </a:cubicBezTo>
                  <a:lnTo>
                    <a:pt x="183261" y="4710049"/>
                  </a:lnTo>
                  <a:cubicBezTo>
                    <a:pt x="82042" y="4710049"/>
                    <a:pt x="0" y="4628134"/>
                    <a:pt x="0" y="452716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83884" cy="4748276"/>
            </a:xfrm>
            <a:custGeom>
              <a:avLst/>
              <a:gdLst/>
              <a:ahLst/>
              <a:cxnLst/>
              <a:rect r="r" b="b" t="t" l="l"/>
              <a:pathLst>
                <a:path h="4748276" w="6183884">
                  <a:moveTo>
                    <a:pt x="0" y="201930"/>
                  </a:moveTo>
                  <a:cubicBezTo>
                    <a:pt x="0" y="90424"/>
                    <a:pt x="90551" y="0"/>
                    <a:pt x="202311" y="0"/>
                  </a:cubicBezTo>
                  <a:lnTo>
                    <a:pt x="5981573" y="0"/>
                  </a:lnTo>
                  <a:lnTo>
                    <a:pt x="5981573" y="19050"/>
                  </a:lnTo>
                  <a:lnTo>
                    <a:pt x="5981573" y="0"/>
                  </a:lnTo>
                  <a:cubicBezTo>
                    <a:pt x="6093206" y="0"/>
                    <a:pt x="6183884" y="90424"/>
                    <a:pt x="6183884" y="201930"/>
                  </a:cubicBezTo>
                  <a:lnTo>
                    <a:pt x="6164834" y="201930"/>
                  </a:lnTo>
                  <a:lnTo>
                    <a:pt x="6183884" y="201930"/>
                  </a:lnTo>
                  <a:lnTo>
                    <a:pt x="6183884" y="4546219"/>
                  </a:lnTo>
                  <a:lnTo>
                    <a:pt x="6164834" y="4546219"/>
                  </a:lnTo>
                  <a:lnTo>
                    <a:pt x="6183884" y="4546219"/>
                  </a:lnTo>
                  <a:cubicBezTo>
                    <a:pt x="6183884" y="4657725"/>
                    <a:pt x="6093333" y="4748149"/>
                    <a:pt x="5981573" y="4748149"/>
                  </a:cubicBezTo>
                  <a:lnTo>
                    <a:pt x="5981573" y="4729099"/>
                  </a:lnTo>
                  <a:lnTo>
                    <a:pt x="5981573" y="4748149"/>
                  </a:lnTo>
                  <a:lnTo>
                    <a:pt x="202311" y="4748149"/>
                  </a:lnTo>
                  <a:lnTo>
                    <a:pt x="202311" y="4729099"/>
                  </a:lnTo>
                  <a:lnTo>
                    <a:pt x="202311" y="4748149"/>
                  </a:lnTo>
                  <a:cubicBezTo>
                    <a:pt x="90551" y="4748276"/>
                    <a:pt x="0" y="4657852"/>
                    <a:pt x="0" y="454621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546219"/>
                  </a:lnTo>
                  <a:lnTo>
                    <a:pt x="19050" y="4546219"/>
                  </a:lnTo>
                  <a:lnTo>
                    <a:pt x="38100" y="4546219"/>
                  </a:lnTo>
                  <a:cubicBezTo>
                    <a:pt x="38100" y="4636643"/>
                    <a:pt x="111633" y="4710049"/>
                    <a:pt x="202311" y="4710049"/>
                  </a:cubicBezTo>
                  <a:lnTo>
                    <a:pt x="5981573" y="4710049"/>
                  </a:lnTo>
                  <a:cubicBezTo>
                    <a:pt x="6072251" y="4710049"/>
                    <a:pt x="6145784" y="4636643"/>
                    <a:pt x="6145784" y="4546219"/>
                  </a:cubicBezTo>
                  <a:lnTo>
                    <a:pt x="6145784" y="201930"/>
                  </a:lnTo>
                  <a:cubicBezTo>
                    <a:pt x="6145784" y="111506"/>
                    <a:pt x="6072251" y="38100"/>
                    <a:pt x="5981573" y="38100"/>
                  </a:cubicBezTo>
                  <a:lnTo>
                    <a:pt x="202311" y="38100"/>
                  </a:lnTo>
                  <a:lnTo>
                    <a:pt x="202311" y="19050"/>
                  </a:lnTo>
                  <a:lnTo>
                    <a:pt x="202311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821662" y="5954316"/>
            <a:ext cx="114300" cy="3532585"/>
            <a:chOff x="0" y="0"/>
            <a:chExt cx="152400" cy="47101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400" cy="4710176"/>
            </a:xfrm>
            <a:custGeom>
              <a:avLst/>
              <a:gdLst/>
              <a:ahLst/>
              <a:cxnLst/>
              <a:rect r="r" b="b" t="t" l="l"/>
              <a:pathLst>
                <a:path h="4710176" w="1524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7160" y="0"/>
                  </a:lnTo>
                  <a:cubicBezTo>
                    <a:pt x="145542" y="0"/>
                    <a:pt x="152400" y="6858"/>
                    <a:pt x="152400" y="15240"/>
                  </a:cubicBezTo>
                  <a:lnTo>
                    <a:pt x="152400" y="4694936"/>
                  </a:lnTo>
                  <a:cubicBezTo>
                    <a:pt x="152400" y="4703318"/>
                    <a:pt x="145542" y="4710176"/>
                    <a:pt x="137160" y="4710176"/>
                  </a:cubicBezTo>
                  <a:lnTo>
                    <a:pt x="15240" y="4710176"/>
                  </a:lnTo>
                  <a:cubicBezTo>
                    <a:pt x="6858" y="4710176"/>
                    <a:pt x="0" y="4703318"/>
                    <a:pt x="0" y="4694936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191351" y="6200180"/>
            <a:ext cx="4012852" cy="71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Limitaciones en Atención al Cliente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1351" y="6959204"/>
            <a:ext cx="4012852" cy="22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La atención se limita al horario comercial, sin capacidad de responder consultas fuera del horario laboral o proporcionar información inmediata sobre servicios.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81372" y="754261"/>
            <a:ext cx="9467255" cy="159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de la Intervención Tecnológica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81372" y="2728764"/>
            <a:ext cx="1261765" cy="2261592"/>
            <a:chOff x="0" y="0"/>
            <a:chExt cx="1682353" cy="301545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682369" cy="3015488"/>
            </a:xfrm>
            <a:custGeom>
              <a:avLst/>
              <a:gdLst/>
              <a:ahLst/>
              <a:cxnLst/>
              <a:rect r="r" b="b" t="t" l="l"/>
              <a:pathLst>
                <a:path h="3015488" w="1682369">
                  <a:moveTo>
                    <a:pt x="0" y="0"/>
                  </a:moveTo>
                  <a:lnTo>
                    <a:pt x="1682369" y="0"/>
                  </a:lnTo>
                  <a:lnTo>
                    <a:pt x="1682369" y="3015488"/>
                  </a:lnTo>
                  <a:lnTo>
                    <a:pt x="0" y="301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5" r="0" b="-8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95401" y="2971503"/>
            <a:ext cx="4456211" cy="40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Optimización de Atención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95401" y="3431530"/>
            <a:ext cx="7953226" cy="130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Implementar un agente virtual inteligente capaz de atender consultas básicas, programar citas y proporcionar información sobre servicios las 24 horas del día.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81372" y="4990356"/>
            <a:ext cx="1261765" cy="2261592"/>
            <a:chOff x="0" y="0"/>
            <a:chExt cx="1682353" cy="3015457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682369" cy="3015488"/>
            </a:xfrm>
            <a:custGeom>
              <a:avLst/>
              <a:gdLst/>
              <a:ahLst/>
              <a:cxnLst/>
              <a:rect r="r" b="b" t="t" l="l"/>
              <a:pathLst>
                <a:path h="3015488" w="1682369">
                  <a:moveTo>
                    <a:pt x="0" y="0"/>
                  </a:moveTo>
                  <a:lnTo>
                    <a:pt x="1682369" y="0"/>
                  </a:lnTo>
                  <a:lnTo>
                    <a:pt x="1682369" y="3015488"/>
                  </a:lnTo>
                  <a:lnTo>
                    <a:pt x="0" y="301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5" r="0" b="-8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495401" y="5233095"/>
            <a:ext cx="4795540" cy="40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Digitalización de Historiales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5401" y="5693122"/>
            <a:ext cx="7953226" cy="130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Crear un sistema digital completo para almacenar y consultar el historial de servicios, reparaciones y mantenimientos de cada vehículo cliente.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81372" y="7251947"/>
            <a:ext cx="1261765" cy="2261592"/>
            <a:chOff x="0" y="0"/>
            <a:chExt cx="1682353" cy="301545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682369" cy="3015488"/>
            </a:xfrm>
            <a:custGeom>
              <a:avLst/>
              <a:gdLst/>
              <a:ahLst/>
              <a:cxnLst/>
              <a:rect r="r" b="b" t="t" l="l"/>
              <a:pathLst>
                <a:path h="3015488" w="1682369">
                  <a:moveTo>
                    <a:pt x="0" y="0"/>
                  </a:moveTo>
                  <a:lnTo>
                    <a:pt x="1682369" y="0"/>
                  </a:lnTo>
                  <a:lnTo>
                    <a:pt x="1682369" y="3015488"/>
                  </a:lnTo>
                  <a:lnTo>
                    <a:pt x="0" y="301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5" r="0" b="-8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495401" y="7494686"/>
            <a:ext cx="5225057" cy="40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Mejora de Eficiencia Operativa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95401" y="7954715"/>
            <a:ext cx="7953226" cy="130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Reducir tiempos de respuesta, minimizar errores en la programación y optimizar el flujo de trabajo interno mediante automatización inteligente.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917674"/>
            <a:ext cx="9445526" cy="14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Fuentes de Datos y Marco Regulatorio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902149"/>
            <a:ext cx="3402360" cy="44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Disponibles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563690"/>
            <a:ext cx="2835325" cy="3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Fuentes Internas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059139"/>
            <a:ext cx="5445919" cy="8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Base de datos de facturas y servicios realizados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864150"/>
            <a:ext cx="5445919" cy="8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Información detallada de clientes y vehículos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669161"/>
            <a:ext cx="5445919" cy="8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Inventario actualizado de repuestos y herramientas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707386"/>
            <a:ext cx="2835325" cy="3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Fuentes Externas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202835"/>
            <a:ext cx="5445919" cy="8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Manuales técnicos de fabricantes automotrices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8007846"/>
            <a:ext cx="5445919" cy="8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Guías de diagnóstico y reparación especializadas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8812857"/>
            <a:ext cx="5445919" cy="45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Bases de conocimiento del sector automotriz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01024" y="2949476"/>
            <a:ext cx="3446115" cy="4447729"/>
            <a:chOff x="0" y="0"/>
            <a:chExt cx="4594820" cy="59303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94860" cy="5930265"/>
            </a:xfrm>
            <a:custGeom>
              <a:avLst/>
              <a:gdLst/>
              <a:ahLst/>
              <a:cxnLst/>
              <a:rect r="r" b="b" t="t" l="l"/>
              <a:pathLst>
                <a:path h="5930265" w="459486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4579620" y="0"/>
                  </a:lnTo>
                  <a:cubicBezTo>
                    <a:pt x="4588002" y="0"/>
                    <a:pt x="4594860" y="6858"/>
                    <a:pt x="4594860" y="15240"/>
                  </a:cubicBezTo>
                  <a:lnTo>
                    <a:pt x="4594860" y="5915025"/>
                  </a:lnTo>
                  <a:cubicBezTo>
                    <a:pt x="4594860" y="5923407"/>
                    <a:pt x="4588002" y="5930265"/>
                    <a:pt x="4579620" y="5930265"/>
                  </a:cubicBezTo>
                  <a:lnTo>
                    <a:pt x="15240" y="5930265"/>
                  </a:lnTo>
                  <a:cubicBezTo>
                    <a:pt x="6858" y="5930265"/>
                    <a:pt x="0" y="5923407"/>
                    <a:pt x="0" y="5915025"/>
                  </a:cubicBezTo>
                  <a:close/>
                </a:path>
              </a:pathLst>
            </a:custGeom>
            <a:solidFill>
              <a:srgbClr val="D7D9DA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227837" y="3261122"/>
            <a:ext cx="354360" cy="283517"/>
            <a:chOff x="0" y="0"/>
            <a:chExt cx="472480" cy="37802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70" r="-8" b="-65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809011" y="3223469"/>
            <a:ext cx="2411314" cy="3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Marco Legal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09011" y="3718917"/>
            <a:ext cx="2411314" cy="336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Cumplimiento estricto de la </a:t>
            </a:r>
            <a:r>
              <a:rPr lang="en-US" sz="17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Ley 19.628 de Protección de Datos Personales</a:t>
            </a:r>
            <a:r>
              <a:rPr lang="en-US" sz="1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garantizando la privacidad y seguridad de la información de clientes.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625017" y="-51496"/>
            <a:ext cx="6858000" cy="10288191"/>
            <a:chOff x="0" y="0"/>
            <a:chExt cx="9144000" cy="1371758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7651"/>
            </a:xfrm>
            <a:custGeom>
              <a:avLst/>
              <a:gdLst/>
              <a:ahLst/>
              <a:cxnLst/>
              <a:rect r="r" b="b" t="t" l="l"/>
              <a:pathLst>
                <a:path h="1371765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7651"/>
                  </a:lnTo>
                  <a:lnTo>
                    <a:pt x="0" y="1371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" t="0" r="-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2917" y="737444"/>
            <a:ext cx="7933581" cy="5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Justificación Técnica: LLM + RAG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2917" y="1583531"/>
            <a:ext cx="536376" cy="536376"/>
            <a:chOff x="0" y="0"/>
            <a:chExt cx="715168" cy="71516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15137" cy="715137"/>
            </a:xfrm>
            <a:custGeom>
              <a:avLst/>
              <a:gdLst/>
              <a:ahLst/>
              <a:cxnLst/>
              <a:rect r="r" b="b" t="t" l="l"/>
              <a:pathLst>
                <a:path h="715137" w="715137">
                  <a:moveTo>
                    <a:pt x="0" y="0"/>
                  </a:moveTo>
                  <a:lnTo>
                    <a:pt x="715137" y="0"/>
                  </a:lnTo>
                  <a:lnTo>
                    <a:pt x="715137" y="715137"/>
                  </a:lnTo>
                  <a:lnTo>
                    <a:pt x="0" y="715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62917" y="2333923"/>
            <a:ext cx="3000077" cy="2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Respuestas Automáticas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2917" y="2653754"/>
            <a:ext cx="9504164" cy="64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Capacidad de responder preguntas frecuentes sobre servicios, precios y disponibilidad de manera instantánea y precisa, liberando tiempo del personal técnico.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62917" y="3659981"/>
            <a:ext cx="536376" cy="536376"/>
            <a:chOff x="0" y="0"/>
            <a:chExt cx="715168" cy="71516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15137" cy="715137"/>
            </a:xfrm>
            <a:custGeom>
              <a:avLst/>
              <a:gdLst/>
              <a:ahLst/>
              <a:cxnLst/>
              <a:rect r="r" b="b" t="t" l="l"/>
              <a:pathLst>
                <a:path h="715137" w="715137">
                  <a:moveTo>
                    <a:pt x="0" y="0"/>
                  </a:moveTo>
                  <a:lnTo>
                    <a:pt x="715137" y="0"/>
                  </a:lnTo>
                  <a:lnTo>
                    <a:pt x="715137" y="715137"/>
                  </a:lnTo>
                  <a:lnTo>
                    <a:pt x="0" y="715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-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2917" y="4410373"/>
            <a:ext cx="3066306" cy="2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Recuperación Inteligente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917" y="4730204"/>
            <a:ext cx="9504164" cy="6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Acceso inmediato a información técnica específica de manuales y guías especializadas, mejorando la calidad del diagnóstico y reparación.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62917" y="5736431"/>
            <a:ext cx="536376" cy="536376"/>
            <a:chOff x="0" y="0"/>
            <a:chExt cx="715168" cy="71516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15137" cy="715137"/>
            </a:xfrm>
            <a:custGeom>
              <a:avLst/>
              <a:gdLst/>
              <a:ahLst/>
              <a:cxnLst/>
              <a:rect r="r" b="b" t="t" l="l"/>
              <a:pathLst>
                <a:path h="715137" w="715137">
                  <a:moveTo>
                    <a:pt x="0" y="0"/>
                  </a:moveTo>
                  <a:lnTo>
                    <a:pt x="715137" y="0"/>
                  </a:lnTo>
                  <a:lnTo>
                    <a:pt x="715137" y="715137"/>
                  </a:lnTo>
                  <a:lnTo>
                    <a:pt x="0" y="715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-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62917" y="6486822"/>
            <a:ext cx="3190280" cy="2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Diagnósticos Preliminares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917" y="6806654"/>
            <a:ext cx="9504164" cy="6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Análisis inicial de síntomas reportados por clientes, sugiriendo posibles causas y soluciones basadas en conocimiento técnico acumulado.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62917" y="7812881"/>
            <a:ext cx="536376" cy="536376"/>
            <a:chOff x="0" y="0"/>
            <a:chExt cx="715168" cy="71516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715137" cy="715137"/>
            </a:xfrm>
            <a:custGeom>
              <a:avLst/>
              <a:gdLst/>
              <a:ahLst/>
              <a:cxnLst/>
              <a:rect r="r" b="b" t="t" l="l"/>
              <a:pathLst>
                <a:path h="715137" w="715137">
                  <a:moveTo>
                    <a:pt x="0" y="0"/>
                  </a:moveTo>
                  <a:lnTo>
                    <a:pt x="715137" y="0"/>
                  </a:lnTo>
                  <a:lnTo>
                    <a:pt x="715137" y="715137"/>
                  </a:lnTo>
                  <a:lnTo>
                    <a:pt x="0" y="715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4" b="-4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62917" y="8563273"/>
            <a:ext cx="2923580" cy="28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Disponibilidad Continua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2917" y="8883104"/>
            <a:ext cx="9504164" cy="6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Servicio de atención disponible las 24 horas, los 7 días de la semana, mejorando significativamente la experiencia del cliente.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012430"/>
            <a:chOff x="0" y="0"/>
            <a:chExt cx="24384000" cy="401657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016629"/>
            </a:xfrm>
            <a:custGeom>
              <a:avLst/>
              <a:gdLst/>
              <a:ahLst/>
              <a:cxnLst/>
              <a:rect r="r" b="b" t="t" l="l"/>
              <a:pathLst>
                <a:path h="401662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016629"/>
                  </a:lnTo>
                  <a:lnTo>
                    <a:pt x="0" y="401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2" t="0" r="-42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851374"/>
            <a:ext cx="11232951" cy="77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Prompts Especializados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5346501"/>
            <a:ext cx="5273874" cy="4082355"/>
            <a:chOff x="0" y="0"/>
            <a:chExt cx="7031832" cy="5443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31863" cy="5443093"/>
            </a:xfrm>
            <a:custGeom>
              <a:avLst/>
              <a:gdLst/>
              <a:ahLst/>
              <a:cxnLst/>
              <a:rect r="r" b="b" t="t" l="l"/>
              <a:pathLst>
                <a:path h="5443093" w="703186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8983" y="0"/>
                  </a:lnTo>
                  <a:cubicBezTo>
                    <a:pt x="6949948" y="0"/>
                    <a:pt x="7031863" y="81915"/>
                    <a:pt x="7031863" y="182880"/>
                  </a:cubicBezTo>
                  <a:lnTo>
                    <a:pt x="7031863" y="5260213"/>
                  </a:lnTo>
                  <a:cubicBezTo>
                    <a:pt x="7031863" y="5361178"/>
                    <a:pt x="6949948" y="5443093"/>
                    <a:pt x="6848983" y="5443093"/>
                  </a:cubicBezTo>
                  <a:lnTo>
                    <a:pt x="182880" y="5443093"/>
                  </a:lnTo>
                  <a:cubicBezTo>
                    <a:pt x="81915" y="5443093"/>
                    <a:pt x="0" y="5361178"/>
                    <a:pt x="0" y="52602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2238" y="5317926"/>
            <a:ext cx="5273874" cy="114300"/>
            <a:chOff x="0" y="0"/>
            <a:chExt cx="7031832" cy="152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31863" cy="152400"/>
            </a:xfrm>
            <a:custGeom>
              <a:avLst/>
              <a:gdLst/>
              <a:ahLst/>
              <a:cxnLst/>
              <a:rect r="r" b="b" t="t" l="l"/>
              <a:pathLst>
                <a:path h="152400" w="703186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016623" y="0"/>
                  </a:lnTo>
                  <a:cubicBezTo>
                    <a:pt x="7025005" y="0"/>
                    <a:pt x="7031863" y="6858"/>
                    <a:pt x="7031863" y="15240"/>
                  </a:cubicBezTo>
                  <a:lnTo>
                    <a:pt x="7031863" y="137160"/>
                  </a:lnTo>
                  <a:cubicBezTo>
                    <a:pt x="7031863" y="145542"/>
                    <a:pt x="7025005" y="152400"/>
                    <a:pt x="7016623" y="152400"/>
                  </a:cubicBezTo>
                  <a:lnTo>
                    <a:pt x="15240" y="152400"/>
                  </a:lnTo>
                  <a:cubicBezTo>
                    <a:pt x="6858" y="152400"/>
                    <a:pt x="0" y="145542"/>
                    <a:pt x="0" y="1371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67670" y="4984998"/>
            <a:ext cx="723007" cy="723008"/>
            <a:chOff x="0" y="0"/>
            <a:chExt cx="964010" cy="9640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4057" cy="964057"/>
            </a:xfrm>
            <a:custGeom>
              <a:avLst/>
              <a:gdLst/>
              <a:ahLst/>
              <a:cxnLst/>
              <a:rect r="r" b="b" t="t" l="l"/>
              <a:pathLst>
                <a:path h="964057" w="964057">
                  <a:moveTo>
                    <a:pt x="0" y="481965"/>
                  </a:moveTo>
                  <a:cubicBezTo>
                    <a:pt x="0" y="215773"/>
                    <a:pt x="215773" y="0"/>
                    <a:pt x="481965" y="0"/>
                  </a:cubicBezTo>
                  <a:cubicBezTo>
                    <a:pt x="748157" y="0"/>
                    <a:pt x="964057" y="215773"/>
                    <a:pt x="964057" y="481965"/>
                  </a:cubicBezTo>
                  <a:cubicBezTo>
                    <a:pt x="964057" y="748157"/>
                    <a:pt x="748157" y="964057"/>
                    <a:pt x="481965" y="964057"/>
                  </a:cubicBezTo>
                  <a:cubicBezTo>
                    <a:pt x="215773" y="964057"/>
                    <a:pt x="0" y="748157"/>
                    <a:pt x="0" y="481965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484512" y="5070425"/>
            <a:ext cx="289172" cy="45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1765" y="5929908"/>
            <a:ext cx="4734817" cy="77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 Maestro de Comportamiento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1765" y="6741765"/>
            <a:ext cx="4734817" cy="203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Define los principios fundamentales del agente: veracidad en las respuestas, obligatoriedad de citar fuentes y protocolo de escalación cuando no se dispone de información suficiente.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07064" y="5346501"/>
            <a:ext cx="5273874" cy="4082355"/>
            <a:chOff x="0" y="0"/>
            <a:chExt cx="7031832" cy="5443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31863" cy="5443093"/>
            </a:xfrm>
            <a:custGeom>
              <a:avLst/>
              <a:gdLst/>
              <a:ahLst/>
              <a:cxnLst/>
              <a:rect r="r" b="b" t="t" l="l"/>
              <a:pathLst>
                <a:path h="5443093" w="703186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8983" y="0"/>
                  </a:lnTo>
                  <a:cubicBezTo>
                    <a:pt x="6949948" y="0"/>
                    <a:pt x="7031863" y="81915"/>
                    <a:pt x="7031863" y="182880"/>
                  </a:cubicBezTo>
                  <a:lnTo>
                    <a:pt x="7031863" y="5260213"/>
                  </a:lnTo>
                  <a:cubicBezTo>
                    <a:pt x="7031863" y="5361178"/>
                    <a:pt x="6949948" y="5443093"/>
                    <a:pt x="6848983" y="5443093"/>
                  </a:cubicBezTo>
                  <a:lnTo>
                    <a:pt x="182880" y="5443093"/>
                  </a:lnTo>
                  <a:cubicBezTo>
                    <a:pt x="81915" y="5443093"/>
                    <a:pt x="0" y="5361178"/>
                    <a:pt x="0" y="52602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07064" y="5317926"/>
            <a:ext cx="5273874" cy="114300"/>
            <a:chOff x="0" y="0"/>
            <a:chExt cx="7031832" cy="152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31863" cy="152400"/>
            </a:xfrm>
            <a:custGeom>
              <a:avLst/>
              <a:gdLst/>
              <a:ahLst/>
              <a:cxnLst/>
              <a:rect r="r" b="b" t="t" l="l"/>
              <a:pathLst>
                <a:path h="152400" w="703186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016623" y="0"/>
                  </a:lnTo>
                  <a:cubicBezTo>
                    <a:pt x="7025005" y="0"/>
                    <a:pt x="7031863" y="6858"/>
                    <a:pt x="7031863" y="15240"/>
                  </a:cubicBezTo>
                  <a:lnTo>
                    <a:pt x="7031863" y="137160"/>
                  </a:lnTo>
                  <a:cubicBezTo>
                    <a:pt x="7031863" y="145542"/>
                    <a:pt x="7025005" y="152400"/>
                    <a:pt x="7016623" y="152400"/>
                  </a:cubicBezTo>
                  <a:lnTo>
                    <a:pt x="15240" y="152400"/>
                  </a:lnTo>
                  <a:cubicBezTo>
                    <a:pt x="6858" y="152400"/>
                    <a:pt x="0" y="145542"/>
                    <a:pt x="0" y="1371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82496" y="4984998"/>
            <a:ext cx="723008" cy="723008"/>
            <a:chOff x="0" y="0"/>
            <a:chExt cx="964010" cy="9640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4057" cy="964057"/>
            </a:xfrm>
            <a:custGeom>
              <a:avLst/>
              <a:gdLst/>
              <a:ahLst/>
              <a:cxnLst/>
              <a:rect r="r" b="b" t="t" l="l"/>
              <a:pathLst>
                <a:path h="964057" w="964057">
                  <a:moveTo>
                    <a:pt x="0" y="481965"/>
                  </a:moveTo>
                  <a:cubicBezTo>
                    <a:pt x="0" y="215773"/>
                    <a:pt x="215773" y="0"/>
                    <a:pt x="481965" y="0"/>
                  </a:cubicBezTo>
                  <a:cubicBezTo>
                    <a:pt x="748157" y="0"/>
                    <a:pt x="964057" y="215773"/>
                    <a:pt x="964057" y="481965"/>
                  </a:cubicBezTo>
                  <a:cubicBezTo>
                    <a:pt x="964057" y="748157"/>
                    <a:pt x="748157" y="964057"/>
                    <a:pt x="481965" y="964057"/>
                  </a:cubicBezTo>
                  <a:cubicBezTo>
                    <a:pt x="215773" y="964057"/>
                    <a:pt x="0" y="748157"/>
                    <a:pt x="0" y="481965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999339" y="5070425"/>
            <a:ext cx="289172" cy="45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76591" y="5929908"/>
            <a:ext cx="4734818" cy="77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Atención al Cliente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6591" y="6741765"/>
            <a:ext cx="4734818" cy="203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Especializado en consultas sobre costos de servicios, disponibilidad de citas, tiempos de reparación y información general sobre procedimientos del taller.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21890" y="5346501"/>
            <a:ext cx="5273874" cy="4082355"/>
            <a:chOff x="0" y="0"/>
            <a:chExt cx="7031832" cy="54431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31863" cy="5443093"/>
            </a:xfrm>
            <a:custGeom>
              <a:avLst/>
              <a:gdLst/>
              <a:ahLst/>
              <a:cxnLst/>
              <a:rect r="r" b="b" t="t" l="l"/>
              <a:pathLst>
                <a:path h="5443093" w="703186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8983" y="0"/>
                  </a:lnTo>
                  <a:cubicBezTo>
                    <a:pt x="6949948" y="0"/>
                    <a:pt x="7031863" y="81915"/>
                    <a:pt x="7031863" y="182880"/>
                  </a:cubicBezTo>
                  <a:lnTo>
                    <a:pt x="7031863" y="5260213"/>
                  </a:lnTo>
                  <a:cubicBezTo>
                    <a:pt x="7031863" y="5361178"/>
                    <a:pt x="6949948" y="5443093"/>
                    <a:pt x="6848983" y="5443093"/>
                  </a:cubicBezTo>
                  <a:lnTo>
                    <a:pt x="182880" y="5443093"/>
                  </a:lnTo>
                  <a:cubicBezTo>
                    <a:pt x="81915" y="5443093"/>
                    <a:pt x="0" y="5361178"/>
                    <a:pt x="0" y="52602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021890" y="5317926"/>
            <a:ext cx="5273874" cy="114300"/>
            <a:chOff x="0" y="0"/>
            <a:chExt cx="7031832" cy="152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31863" cy="152400"/>
            </a:xfrm>
            <a:custGeom>
              <a:avLst/>
              <a:gdLst/>
              <a:ahLst/>
              <a:cxnLst/>
              <a:rect r="r" b="b" t="t" l="l"/>
              <a:pathLst>
                <a:path h="152400" w="703186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016623" y="0"/>
                  </a:lnTo>
                  <a:cubicBezTo>
                    <a:pt x="7025005" y="0"/>
                    <a:pt x="7031863" y="6858"/>
                    <a:pt x="7031863" y="15240"/>
                  </a:cubicBezTo>
                  <a:lnTo>
                    <a:pt x="7031863" y="137160"/>
                  </a:lnTo>
                  <a:cubicBezTo>
                    <a:pt x="7031863" y="145542"/>
                    <a:pt x="7025005" y="152400"/>
                    <a:pt x="7016623" y="152400"/>
                  </a:cubicBezTo>
                  <a:lnTo>
                    <a:pt x="15240" y="152400"/>
                  </a:lnTo>
                  <a:cubicBezTo>
                    <a:pt x="6858" y="152400"/>
                    <a:pt x="0" y="145542"/>
                    <a:pt x="0" y="1371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4297322" y="4984998"/>
            <a:ext cx="723008" cy="723008"/>
            <a:chOff x="0" y="0"/>
            <a:chExt cx="964010" cy="96401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64057" cy="964057"/>
            </a:xfrm>
            <a:custGeom>
              <a:avLst/>
              <a:gdLst/>
              <a:ahLst/>
              <a:cxnLst/>
              <a:rect r="r" b="b" t="t" l="l"/>
              <a:pathLst>
                <a:path h="964057" w="964057">
                  <a:moveTo>
                    <a:pt x="0" y="481965"/>
                  </a:moveTo>
                  <a:cubicBezTo>
                    <a:pt x="0" y="215773"/>
                    <a:pt x="215773" y="0"/>
                    <a:pt x="481965" y="0"/>
                  </a:cubicBezTo>
                  <a:cubicBezTo>
                    <a:pt x="748157" y="0"/>
                    <a:pt x="964057" y="215773"/>
                    <a:pt x="964057" y="481965"/>
                  </a:cubicBezTo>
                  <a:cubicBezTo>
                    <a:pt x="964057" y="748157"/>
                    <a:pt x="748157" y="964057"/>
                    <a:pt x="481965" y="964057"/>
                  </a:cubicBezTo>
                  <a:cubicBezTo>
                    <a:pt x="215773" y="964057"/>
                    <a:pt x="0" y="748157"/>
                    <a:pt x="0" y="481965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514165" y="5070425"/>
            <a:ext cx="289172" cy="45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91417" y="5929908"/>
            <a:ext cx="4734818" cy="77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Técnico Especializado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91417" y="6741765"/>
            <a:ext cx="4734818" cy="241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Enfocado en consultas técnicas complejas, acceso a manuales de fabricantes, procedimientos de diagnóstico y recomendaciones de reparación basadas en síntomas específicos.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77801" y="749499"/>
            <a:ext cx="9474399" cy="124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RAG: Flujo de Procesamiento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7769" y="2284065"/>
            <a:ext cx="28575" cy="5635824"/>
            <a:chOff x="0" y="0"/>
            <a:chExt cx="38100" cy="75144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7514463"/>
            </a:xfrm>
            <a:custGeom>
              <a:avLst/>
              <a:gdLst/>
              <a:ahLst/>
              <a:cxnLst/>
              <a:rect r="r" b="b" t="t" l="l"/>
              <a:pathLst>
                <a:path h="7514463" w="381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22860" y="0"/>
                  </a:lnTo>
                  <a:cubicBezTo>
                    <a:pt x="31242" y="0"/>
                    <a:pt x="38100" y="6858"/>
                    <a:pt x="38100" y="15240"/>
                  </a:cubicBezTo>
                  <a:lnTo>
                    <a:pt x="38100" y="7499223"/>
                  </a:lnTo>
                  <a:cubicBezTo>
                    <a:pt x="38100" y="7507605"/>
                    <a:pt x="31242" y="7514463"/>
                    <a:pt x="22860" y="7514463"/>
                  </a:cubicBezTo>
                  <a:lnTo>
                    <a:pt x="15240" y="7514463"/>
                  </a:lnTo>
                  <a:cubicBezTo>
                    <a:pt x="6858" y="7514463"/>
                    <a:pt x="0" y="7507605"/>
                    <a:pt x="0" y="7499223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89161" y="2489746"/>
            <a:ext cx="586680" cy="28575"/>
            <a:chOff x="0" y="0"/>
            <a:chExt cx="782240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2193" cy="38100"/>
            </a:xfrm>
            <a:custGeom>
              <a:avLst/>
              <a:gdLst/>
              <a:ahLst/>
              <a:cxnLst/>
              <a:rect r="r" b="b" t="t" l="l"/>
              <a:pathLst>
                <a:path h="38100" w="7821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66953" y="0"/>
                  </a:lnTo>
                  <a:cubicBezTo>
                    <a:pt x="775335" y="0"/>
                    <a:pt x="782193" y="6858"/>
                    <a:pt x="782193" y="15240"/>
                  </a:cubicBezTo>
                  <a:lnTo>
                    <a:pt x="782193" y="22860"/>
                  </a:lnTo>
                  <a:cubicBezTo>
                    <a:pt x="782193" y="31242"/>
                    <a:pt x="775335" y="38100"/>
                    <a:pt x="766953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3039" y="2279302"/>
            <a:ext cx="449461" cy="449461"/>
            <a:chOff x="0" y="0"/>
            <a:chExt cx="599282" cy="599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586613" cy="586613"/>
            </a:xfrm>
            <a:custGeom>
              <a:avLst/>
              <a:gdLst/>
              <a:ahLst/>
              <a:cxnLst/>
              <a:rect r="r" b="b" t="t" l="l"/>
              <a:pathLst>
                <a:path h="586613" w="58661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71373" y="0"/>
                  </a:lnTo>
                  <a:cubicBezTo>
                    <a:pt x="579755" y="0"/>
                    <a:pt x="586613" y="6858"/>
                    <a:pt x="586613" y="15240"/>
                  </a:cubicBezTo>
                  <a:lnTo>
                    <a:pt x="586613" y="571373"/>
                  </a:lnTo>
                  <a:cubicBezTo>
                    <a:pt x="586613" y="579755"/>
                    <a:pt x="579755" y="586613"/>
                    <a:pt x="571373" y="586613"/>
                  </a:cubicBezTo>
                  <a:lnTo>
                    <a:pt x="15240" y="586613"/>
                  </a:lnTo>
                  <a:cubicBezTo>
                    <a:pt x="6858" y="586613"/>
                    <a:pt x="0" y="579755"/>
                    <a:pt x="0" y="57137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9313" cy="599313"/>
            </a:xfrm>
            <a:custGeom>
              <a:avLst/>
              <a:gdLst/>
              <a:ahLst/>
              <a:cxnLst/>
              <a:rect r="r" b="b" t="t" l="l"/>
              <a:pathLst>
                <a:path h="599313" w="59931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577723" y="0"/>
                  </a:lnTo>
                  <a:lnTo>
                    <a:pt x="577723" y="6350"/>
                  </a:lnTo>
                  <a:lnTo>
                    <a:pt x="577723" y="0"/>
                  </a:lnTo>
                  <a:cubicBezTo>
                    <a:pt x="589661" y="0"/>
                    <a:pt x="599313" y="9652"/>
                    <a:pt x="599313" y="21590"/>
                  </a:cubicBezTo>
                  <a:lnTo>
                    <a:pt x="592963" y="21590"/>
                  </a:lnTo>
                  <a:lnTo>
                    <a:pt x="599313" y="21590"/>
                  </a:lnTo>
                  <a:lnTo>
                    <a:pt x="599313" y="577723"/>
                  </a:lnTo>
                  <a:lnTo>
                    <a:pt x="592963" y="577723"/>
                  </a:lnTo>
                  <a:lnTo>
                    <a:pt x="599313" y="577723"/>
                  </a:lnTo>
                  <a:cubicBezTo>
                    <a:pt x="599313" y="589661"/>
                    <a:pt x="589661" y="599313"/>
                    <a:pt x="577723" y="599313"/>
                  </a:cubicBezTo>
                  <a:lnTo>
                    <a:pt x="577723" y="592963"/>
                  </a:lnTo>
                  <a:lnTo>
                    <a:pt x="577723" y="599313"/>
                  </a:lnTo>
                  <a:lnTo>
                    <a:pt x="21590" y="599313"/>
                  </a:lnTo>
                  <a:lnTo>
                    <a:pt x="21590" y="592963"/>
                  </a:lnTo>
                  <a:lnTo>
                    <a:pt x="21590" y="599313"/>
                  </a:lnTo>
                  <a:cubicBezTo>
                    <a:pt x="9652" y="599313"/>
                    <a:pt x="0" y="589661"/>
                    <a:pt x="0" y="57772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77723"/>
                  </a:lnTo>
                  <a:lnTo>
                    <a:pt x="6350" y="577723"/>
                  </a:lnTo>
                  <a:lnTo>
                    <a:pt x="12700" y="577723"/>
                  </a:lnTo>
                  <a:cubicBezTo>
                    <a:pt x="12700" y="582676"/>
                    <a:pt x="16637" y="586613"/>
                    <a:pt x="21590" y="586613"/>
                  </a:cubicBezTo>
                  <a:lnTo>
                    <a:pt x="577723" y="586613"/>
                  </a:lnTo>
                  <a:cubicBezTo>
                    <a:pt x="582676" y="586613"/>
                    <a:pt x="586613" y="582676"/>
                    <a:pt x="586613" y="577723"/>
                  </a:cubicBezTo>
                  <a:lnTo>
                    <a:pt x="586613" y="21590"/>
                  </a:lnTo>
                  <a:cubicBezTo>
                    <a:pt x="586613" y="16637"/>
                    <a:pt x="582676" y="12700"/>
                    <a:pt x="57772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51099" y="2358851"/>
            <a:ext cx="293340" cy="32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5570" y="2341661"/>
            <a:ext cx="2641252" cy="31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Ingesta de Consulta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75570" y="2697807"/>
            <a:ext cx="8276630" cy="70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El sistema recibe la pregunta del usuario y la procesa para identificar la intención y extraer palabras clave relevantes.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89161" y="3996481"/>
            <a:ext cx="586680" cy="28575"/>
            <a:chOff x="0" y="0"/>
            <a:chExt cx="782240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2193" cy="38100"/>
            </a:xfrm>
            <a:custGeom>
              <a:avLst/>
              <a:gdLst/>
              <a:ahLst/>
              <a:cxnLst/>
              <a:rect r="r" b="b" t="t" l="l"/>
              <a:pathLst>
                <a:path h="38100" w="7821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66953" y="0"/>
                  </a:lnTo>
                  <a:cubicBezTo>
                    <a:pt x="775335" y="0"/>
                    <a:pt x="782193" y="6858"/>
                    <a:pt x="782193" y="15240"/>
                  </a:cubicBezTo>
                  <a:lnTo>
                    <a:pt x="782193" y="22860"/>
                  </a:lnTo>
                  <a:cubicBezTo>
                    <a:pt x="782193" y="31242"/>
                    <a:pt x="775335" y="38100"/>
                    <a:pt x="766953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73039" y="3786039"/>
            <a:ext cx="449461" cy="449461"/>
            <a:chOff x="0" y="0"/>
            <a:chExt cx="599282" cy="5992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586613" cy="586613"/>
            </a:xfrm>
            <a:custGeom>
              <a:avLst/>
              <a:gdLst/>
              <a:ahLst/>
              <a:cxnLst/>
              <a:rect r="r" b="b" t="t" l="l"/>
              <a:pathLst>
                <a:path h="586613" w="58661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71373" y="0"/>
                  </a:lnTo>
                  <a:cubicBezTo>
                    <a:pt x="579755" y="0"/>
                    <a:pt x="586613" y="6858"/>
                    <a:pt x="586613" y="15240"/>
                  </a:cubicBezTo>
                  <a:lnTo>
                    <a:pt x="586613" y="571373"/>
                  </a:lnTo>
                  <a:cubicBezTo>
                    <a:pt x="586613" y="579755"/>
                    <a:pt x="579755" y="586613"/>
                    <a:pt x="571373" y="586613"/>
                  </a:cubicBezTo>
                  <a:lnTo>
                    <a:pt x="15240" y="586613"/>
                  </a:lnTo>
                  <a:cubicBezTo>
                    <a:pt x="6858" y="586613"/>
                    <a:pt x="0" y="579755"/>
                    <a:pt x="0" y="57137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99313" cy="599313"/>
            </a:xfrm>
            <a:custGeom>
              <a:avLst/>
              <a:gdLst/>
              <a:ahLst/>
              <a:cxnLst/>
              <a:rect r="r" b="b" t="t" l="l"/>
              <a:pathLst>
                <a:path h="599313" w="59931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577723" y="0"/>
                  </a:lnTo>
                  <a:lnTo>
                    <a:pt x="577723" y="6350"/>
                  </a:lnTo>
                  <a:lnTo>
                    <a:pt x="577723" y="0"/>
                  </a:lnTo>
                  <a:cubicBezTo>
                    <a:pt x="589661" y="0"/>
                    <a:pt x="599313" y="9652"/>
                    <a:pt x="599313" y="21590"/>
                  </a:cubicBezTo>
                  <a:lnTo>
                    <a:pt x="592963" y="21590"/>
                  </a:lnTo>
                  <a:lnTo>
                    <a:pt x="599313" y="21590"/>
                  </a:lnTo>
                  <a:lnTo>
                    <a:pt x="599313" y="577723"/>
                  </a:lnTo>
                  <a:lnTo>
                    <a:pt x="592963" y="577723"/>
                  </a:lnTo>
                  <a:lnTo>
                    <a:pt x="599313" y="577723"/>
                  </a:lnTo>
                  <a:cubicBezTo>
                    <a:pt x="599313" y="589661"/>
                    <a:pt x="589661" y="599313"/>
                    <a:pt x="577723" y="599313"/>
                  </a:cubicBezTo>
                  <a:lnTo>
                    <a:pt x="577723" y="592963"/>
                  </a:lnTo>
                  <a:lnTo>
                    <a:pt x="577723" y="599313"/>
                  </a:lnTo>
                  <a:lnTo>
                    <a:pt x="21590" y="599313"/>
                  </a:lnTo>
                  <a:lnTo>
                    <a:pt x="21590" y="592963"/>
                  </a:lnTo>
                  <a:lnTo>
                    <a:pt x="21590" y="599313"/>
                  </a:lnTo>
                  <a:cubicBezTo>
                    <a:pt x="9652" y="599313"/>
                    <a:pt x="0" y="589661"/>
                    <a:pt x="0" y="57772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77723"/>
                  </a:lnTo>
                  <a:lnTo>
                    <a:pt x="6350" y="577723"/>
                  </a:lnTo>
                  <a:lnTo>
                    <a:pt x="12700" y="577723"/>
                  </a:lnTo>
                  <a:cubicBezTo>
                    <a:pt x="12700" y="582676"/>
                    <a:pt x="16637" y="586613"/>
                    <a:pt x="21590" y="586613"/>
                  </a:cubicBezTo>
                  <a:lnTo>
                    <a:pt x="577723" y="586613"/>
                  </a:lnTo>
                  <a:cubicBezTo>
                    <a:pt x="582676" y="586613"/>
                    <a:pt x="586613" y="582676"/>
                    <a:pt x="586613" y="577723"/>
                  </a:cubicBezTo>
                  <a:lnTo>
                    <a:pt x="586613" y="21590"/>
                  </a:lnTo>
                  <a:cubicBezTo>
                    <a:pt x="586613" y="16637"/>
                    <a:pt x="582676" y="12700"/>
                    <a:pt x="57772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51099" y="3865588"/>
            <a:ext cx="293340" cy="32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75570" y="3848397"/>
            <a:ext cx="3512046" cy="31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Recuperación de Contexto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75570" y="4204544"/>
            <a:ext cx="8276630" cy="70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Búsqueda inteligente en la base de conocimientos para obtener información relevante de fuentes internas y externas.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89161" y="5503217"/>
            <a:ext cx="586680" cy="28575"/>
            <a:chOff x="0" y="0"/>
            <a:chExt cx="782240" cy="38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82193" cy="38100"/>
            </a:xfrm>
            <a:custGeom>
              <a:avLst/>
              <a:gdLst/>
              <a:ahLst/>
              <a:cxnLst/>
              <a:rect r="r" b="b" t="t" l="l"/>
              <a:pathLst>
                <a:path h="38100" w="7821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66953" y="0"/>
                  </a:lnTo>
                  <a:cubicBezTo>
                    <a:pt x="775335" y="0"/>
                    <a:pt x="782193" y="6858"/>
                    <a:pt x="782193" y="15240"/>
                  </a:cubicBezTo>
                  <a:lnTo>
                    <a:pt x="782193" y="22860"/>
                  </a:lnTo>
                  <a:cubicBezTo>
                    <a:pt x="782193" y="31242"/>
                    <a:pt x="775335" y="38100"/>
                    <a:pt x="766953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73039" y="5292775"/>
            <a:ext cx="449461" cy="449461"/>
            <a:chOff x="0" y="0"/>
            <a:chExt cx="599282" cy="5992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586613" cy="586613"/>
            </a:xfrm>
            <a:custGeom>
              <a:avLst/>
              <a:gdLst/>
              <a:ahLst/>
              <a:cxnLst/>
              <a:rect r="r" b="b" t="t" l="l"/>
              <a:pathLst>
                <a:path h="586613" w="58661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71373" y="0"/>
                  </a:lnTo>
                  <a:cubicBezTo>
                    <a:pt x="579755" y="0"/>
                    <a:pt x="586613" y="6858"/>
                    <a:pt x="586613" y="15240"/>
                  </a:cubicBezTo>
                  <a:lnTo>
                    <a:pt x="586613" y="571373"/>
                  </a:lnTo>
                  <a:cubicBezTo>
                    <a:pt x="586613" y="579755"/>
                    <a:pt x="579755" y="586613"/>
                    <a:pt x="571373" y="586613"/>
                  </a:cubicBezTo>
                  <a:lnTo>
                    <a:pt x="15240" y="586613"/>
                  </a:lnTo>
                  <a:cubicBezTo>
                    <a:pt x="6858" y="586613"/>
                    <a:pt x="0" y="579755"/>
                    <a:pt x="0" y="57137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99313" cy="599313"/>
            </a:xfrm>
            <a:custGeom>
              <a:avLst/>
              <a:gdLst/>
              <a:ahLst/>
              <a:cxnLst/>
              <a:rect r="r" b="b" t="t" l="l"/>
              <a:pathLst>
                <a:path h="599313" w="59931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577723" y="0"/>
                  </a:lnTo>
                  <a:lnTo>
                    <a:pt x="577723" y="6350"/>
                  </a:lnTo>
                  <a:lnTo>
                    <a:pt x="577723" y="0"/>
                  </a:lnTo>
                  <a:cubicBezTo>
                    <a:pt x="589661" y="0"/>
                    <a:pt x="599313" y="9652"/>
                    <a:pt x="599313" y="21590"/>
                  </a:cubicBezTo>
                  <a:lnTo>
                    <a:pt x="592963" y="21590"/>
                  </a:lnTo>
                  <a:lnTo>
                    <a:pt x="599313" y="21590"/>
                  </a:lnTo>
                  <a:lnTo>
                    <a:pt x="599313" y="577723"/>
                  </a:lnTo>
                  <a:lnTo>
                    <a:pt x="592963" y="577723"/>
                  </a:lnTo>
                  <a:lnTo>
                    <a:pt x="599313" y="577723"/>
                  </a:lnTo>
                  <a:cubicBezTo>
                    <a:pt x="599313" y="589661"/>
                    <a:pt x="589661" y="599313"/>
                    <a:pt x="577723" y="599313"/>
                  </a:cubicBezTo>
                  <a:lnTo>
                    <a:pt x="577723" y="592963"/>
                  </a:lnTo>
                  <a:lnTo>
                    <a:pt x="577723" y="599313"/>
                  </a:lnTo>
                  <a:lnTo>
                    <a:pt x="21590" y="599313"/>
                  </a:lnTo>
                  <a:lnTo>
                    <a:pt x="21590" y="592963"/>
                  </a:lnTo>
                  <a:lnTo>
                    <a:pt x="21590" y="599313"/>
                  </a:lnTo>
                  <a:cubicBezTo>
                    <a:pt x="9652" y="599313"/>
                    <a:pt x="0" y="589661"/>
                    <a:pt x="0" y="57772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77723"/>
                  </a:lnTo>
                  <a:lnTo>
                    <a:pt x="6350" y="577723"/>
                  </a:lnTo>
                  <a:lnTo>
                    <a:pt x="12700" y="577723"/>
                  </a:lnTo>
                  <a:cubicBezTo>
                    <a:pt x="12700" y="582676"/>
                    <a:pt x="16637" y="586613"/>
                    <a:pt x="21590" y="586613"/>
                  </a:cubicBezTo>
                  <a:lnTo>
                    <a:pt x="577723" y="586613"/>
                  </a:lnTo>
                  <a:cubicBezTo>
                    <a:pt x="582676" y="586613"/>
                    <a:pt x="586613" y="582676"/>
                    <a:pt x="586613" y="577723"/>
                  </a:cubicBezTo>
                  <a:lnTo>
                    <a:pt x="586613" y="21590"/>
                  </a:lnTo>
                  <a:cubicBezTo>
                    <a:pt x="586613" y="16637"/>
                    <a:pt x="582676" y="12700"/>
                    <a:pt x="57772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051099" y="5372324"/>
            <a:ext cx="293340" cy="32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75570" y="5355134"/>
            <a:ext cx="2444651" cy="31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Enriquecimiento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75570" y="5711279"/>
            <a:ext cx="8276630" cy="70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Combinación del contexto recuperado con el conocimiento del LLM para generar una respuesta completa y contextualizada.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89161" y="7009954"/>
            <a:ext cx="586680" cy="28575"/>
            <a:chOff x="0" y="0"/>
            <a:chExt cx="782240" cy="381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82193" cy="38100"/>
            </a:xfrm>
            <a:custGeom>
              <a:avLst/>
              <a:gdLst/>
              <a:ahLst/>
              <a:cxnLst/>
              <a:rect r="r" b="b" t="t" l="l"/>
              <a:pathLst>
                <a:path h="38100" w="78219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66953" y="0"/>
                  </a:lnTo>
                  <a:cubicBezTo>
                    <a:pt x="775335" y="0"/>
                    <a:pt x="782193" y="6858"/>
                    <a:pt x="782193" y="15240"/>
                  </a:cubicBezTo>
                  <a:lnTo>
                    <a:pt x="782193" y="22860"/>
                  </a:lnTo>
                  <a:cubicBezTo>
                    <a:pt x="782193" y="31242"/>
                    <a:pt x="775335" y="38100"/>
                    <a:pt x="766953" y="38100"/>
                  </a:cubicBezTo>
                  <a:lnTo>
                    <a:pt x="15240" y="38100"/>
                  </a:lnTo>
                  <a:cubicBezTo>
                    <a:pt x="6858" y="38100"/>
                    <a:pt x="0" y="31242"/>
                    <a:pt x="0" y="228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73039" y="6799510"/>
            <a:ext cx="449461" cy="449461"/>
            <a:chOff x="0" y="0"/>
            <a:chExt cx="599282" cy="59928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586613" cy="586613"/>
            </a:xfrm>
            <a:custGeom>
              <a:avLst/>
              <a:gdLst/>
              <a:ahLst/>
              <a:cxnLst/>
              <a:rect r="r" b="b" t="t" l="l"/>
              <a:pathLst>
                <a:path h="586613" w="58661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71373" y="0"/>
                  </a:lnTo>
                  <a:cubicBezTo>
                    <a:pt x="579755" y="0"/>
                    <a:pt x="586613" y="6858"/>
                    <a:pt x="586613" y="15240"/>
                  </a:cubicBezTo>
                  <a:lnTo>
                    <a:pt x="586613" y="571373"/>
                  </a:lnTo>
                  <a:cubicBezTo>
                    <a:pt x="586613" y="579755"/>
                    <a:pt x="579755" y="586613"/>
                    <a:pt x="571373" y="586613"/>
                  </a:cubicBezTo>
                  <a:lnTo>
                    <a:pt x="15240" y="586613"/>
                  </a:lnTo>
                  <a:cubicBezTo>
                    <a:pt x="6858" y="586613"/>
                    <a:pt x="0" y="579755"/>
                    <a:pt x="0" y="57137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99313" cy="599313"/>
            </a:xfrm>
            <a:custGeom>
              <a:avLst/>
              <a:gdLst/>
              <a:ahLst/>
              <a:cxnLst/>
              <a:rect r="r" b="b" t="t" l="l"/>
              <a:pathLst>
                <a:path h="599313" w="59931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577723" y="0"/>
                  </a:lnTo>
                  <a:lnTo>
                    <a:pt x="577723" y="6350"/>
                  </a:lnTo>
                  <a:lnTo>
                    <a:pt x="577723" y="0"/>
                  </a:lnTo>
                  <a:cubicBezTo>
                    <a:pt x="589661" y="0"/>
                    <a:pt x="599313" y="9652"/>
                    <a:pt x="599313" y="21590"/>
                  </a:cubicBezTo>
                  <a:lnTo>
                    <a:pt x="592963" y="21590"/>
                  </a:lnTo>
                  <a:lnTo>
                    <a:pt x="599313" y="21590"/>
                  </a:lnTo>
                  <a:lnTo>
                    <a:pt x="599313" y="577723"/>
                  </a:lnTo>
                  <a:lnTo>
                    <a:pt x="592963" y="577723"/>
                  </a:lnTo>
                  <a:lnTo>
                    <a:pt x="599313" y="577723"/>
                  </a:lnTo>
                  <a:cubicBezTo>
                    <a:pt x="599313" y="589661"/>
                    <a:pt x="589661" y="599313"/>
                    <a:pt x="577723" y="599313"/>
                  </a:cubicBezTo>
                  <a:lnTo>
                    <a:pt x="577723" y="592963"/>
                  </a:lnTo>
                  <a:lnTo>
                    <a:pt x="577723" y="599313"/>
                  </a:lnTo>
                  <a:lnTo>
                    <a:pt x="21590" y="599313"/>
                  </a:lnTo>
                  <a:lnTo>
                    <a:pt x="21590" y="592963"/>
                  </a:lnTo>
                  <a:lnTo>
                    <a:pt x="21590" y="599313"/>
                  </a:lnTo>
                  <a:cubicBezTo>
                    <a:pt x="9652" y="599313"/>
                    <a:pt x="0" y="589661"/>
                    <a:pt x="0" y="57772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77723"/>
                  </a:lnTo>
                  <a:lnTo>
                    <a:pt x="6350" y="577723"/>
                  </a:lnTo>
                  <a:lnTo>
                    <a:pt x="12700" y="577723"/>
                  </a:lnTo>
                  <a:cubicBezTo>
                    <a:pt x="12700" y="582676"/>
                    <a:pt x="16637" y="586613"/>
                    <a:pt x="21590" y="586613"/>
                  </a:cubicBezTo>
                  <a:lnTo>
                    <a:pt x="577723" y="586613"/>
                  </a:lnTo>
                  <a:cubicBezTo>
                    <a:pt x="582676" y="586613"/>
                    <a:pt x="586613" y="582676"/>
                    <a:pt x="586613" y="577723"/>
                  </a:cubicBezTo>
                  <a:lnTo>
                    <a:pt x="586613" y="21590"/>
                  </a:lnTo>
                  <a:cubicBezTo>
                    <a:pt x="586613" y="16637"/>
                    <a:pt x="582676" y="12700"/>
                    <a:pt x="577723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051099" y="6879059"/>
            <a:ext cx="293340" cy="32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249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75570" y="6861870"/>
            <a:ext cx="2444651" cy="31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Respuesta Final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75570" y="7218015"/>
            <a:ext cx="8276630" cy="70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Entrega de la respuesta al usuario con citas apropiadas y recomendaciones de seguimiento cuando sea necesario.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71141" y="8283625"/>
            <a:ext cx="9181059" cy="101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true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Ejemplo práctico:</a:t>
            </a:r>
            <a:r>
              <a:rPr lang="en-US" sz="15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"¿Cuánto cuesta cambiar las pastillas de freno de un Toyota Corolla 2018?" → Recuperación de precios actuales + manual técnico → Respuesta con costo estimado y tiempo de servicio.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77801" y="8139856"/>
            <a:ext cx="28575" cy="1378446"/>
            <a:chOff x="0" y="0"/>
            <a:chExt cx="38100" cy="183792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8100" cy="1837944"/>
            </a:xfrm>
            <a:custGeom>
              <a:avLst/>
              <a:gdLst/>
              <a:ahLst/>
              <a:cxnLst/>
              <a:rect r="r" b="b" t="t" l="l"/>
              <a:pathLst>
                <a:path h="1837944" w="38100">
                  <a:moveTo>
                    <a:pt x="0" y="0"/>
                  </a:moveTo>
                  <a:lnTo>
                    <a:pt x="38100" y="0"/>
                  </a:lnTo>
                  <a:lnTo>
                    <a:pt x="38100" y="1837944"/>
                  </a:lnTo>
                  <a:lnTo>
                    <a:pt x="0" y="1837944"/>
                  </a:lnTo>
                  <a:close/>
                </a:path>
              </a:pathLst>
            </a:custGeom>
            <a:solidFill>
              <a:srgbClr val="151617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DAGz7I1YV6s</dc:identifier>
  <dcterms:modified xsi:type="dcterms:W3CDTF">2011-08-01T06:04:30Z</dcterms:modified>
  <cp:revision>1</cp:revision>
  <dc:title>Evaluacion-Parcial-N1-Ingenieria-de-Soluciones-con-IA.pptx</dc:title>
</cp:coreProperties>
</file>